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2" r:id="rId6"/>
    <p:sldId id="286" r:id="rId7"/>
    <p:sldId id="285" r:id="rId8"/>
    <p:sldId id="283" r:id="rId9"/>
    <p:sldId id="264" r:id="rId10"/>
    <p:sldId id="265" r:id="rId11"/>
    <p:sldId id="268" r:id="rId12"/>
    <p:sldId id="269" r:id="rId13"/>
    <p:sldId id="291" r:id="rId14"/>
    <p:sldId id="271" r:id="rId15"/>
    <p:sldId id="272" r:id="rId16"/>
    <p:sldId id="280" r:id="rId17"/>
    <p:sldId id="273" r:id="rId18"/>
    <p:sldId id="274" r:id="rId19"/>
    <p:sldId id="275" r:id="rId20"/>
    <p:sldId id="288" r:id="rId21"/>
    <p:sldId id="287" r:id="rId22"/>
    <p:sldId id="276" r:id="rId23"/>
    <p:sldId id="289" r:id="rId24"/>
    <p:sldId id="290" r:id="rId25"/>
    <p:sldId id="277" r:id="rId26"/>
    <p:sldId id="279" r:id="rId27"/>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fecto_note" initials="e" lastIdx="2" clrIdx="0"/>
  <p:cmAuthor id="1" name="ciencias"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A902"/>
    <a:srgbClr val="45B491"/>
    <a:srgbClr val="34A6A1"/>
    <a:srgbClr val="F7B047"/>
    <a:srgbClr val="4194A5"/>
    <a:srgbClr val="39818F"/>
    <a:srgbClr val="47A1B3"/>
    <a:srgbClr val="3490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4590" autoAdjust="0"/>
  </p:normalViewPr>
  <p:slideViewPr>
    <p:cSldViewPr>
      <p:cViewPr>
        <p:scale>
          <a:sx n="80" d="100"/>
          <a:sy n="80" d="100"/>
        </p:scale>
        <p:origin x="-210" y="240"/>
      </p:cViewPr>
      <p:guideLst>
        <p:guide orient="horz" pos="2160"/>
        <p:guide pos="2880"/>
      </p:guideLst>
    </p:cSldViewPr>
  </p:slideViewPr>
  <p:outlineViewPr>
    <p:cViewPr>
      <p:scale>
        <a:sx n="33" d="100"/>
        <a:sy n="33" d="100"/>
      </p:scale>
      <p:origin x="0" y="3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1.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8.wmf"/><Relationship Id="rId5" Type="http://schemas.openxmlformats.org/officeDocument/2006/relationships/image" Target="../media/image21.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E64C2F34-7432-4473-9D9D-B45945D395C4}" type="datetimeFigureOut">
              <a:rPr lang="es-CL"/>
              <a:pPr>
                <a:defRPr/>
              </a:pPr>
              <a:t>04-03-2014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F3FD466-C20B-46D1-B866-D6530529EA77}"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E76E043-CE99-4DCA-B229-2C647791B34E}" type="datetimeFigureOut">
              <a:rPr lang="es-CL"/>
              <a:pPr>
                <a:defRPr/>
              </a:pPr>
              <a:t>04-03-2014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FA78ED2-9CA8-440C-AAF9-44875B0B2EBA}"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92FF7FE-CB9A-46F4-AA47-21735535A24A}" type="datetimeFigureOut">
              <a:rPr lang="es-CL"/>
              <a:pPr>
                <a:defRPr/>
              </a:pPr>
              <a:t>04-03-2014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1389423-02D5-46AA-AE09-E285EE1FC03E}" type="slidenum">
              <a:rPr lang="es-CL"/>
              <a:pPr>
                <a:defRPr/>
              </a:pPr>
              <a:t>‹#›</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B8BF2DA5-B295-4640-8188-42168EEA1CB5}" type="datetimeFigureOut">
              <a:rPr lang="es-CL"/>
              <a:pPr>
                <a:defRPr/>
              </a:pPr>
              <a:t>04-03-2014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EF6F8E3-B767-4B63-85F1-C359EDF7389C}" type="slidenum">
              <a:rPr lang="es-CL"/>
              <a:pPr>
                <a:defRPr/>
              </a:pPr>
              <a:t>‹#›</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F7B831B-7BF0-48E6-8887-5E0A98968867}" type="datetimeFigureOut">
              <a:rPr lang="es-CL"/>
              <a:pPr>
                <a:defRPr/>
              </a:pPr>
              <a:t>04-03-2014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81E2B7F-2260-467E-BA1D-090C9B26FEDB}"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DCD22D2E-383E-46F2-954F-C4317FB408A2}" type="datetimeFigureOut">
              <a:rPr lang="es-CL"/>
              <a:pPr>
                <a:defRPr/>
              </a:pPr>
              <a:t>04-03-2014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D866E333-C83F-4B02-9226-04F89A0A6379}"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803BE8D-E574-4649-AC1C-77C9A60EE8EB}" type="datetimeFigureOut">
              <a:rPr lang="es-CL"/>
              <a:pPr>
                <a:defRPr/>
              </a:pPr>
              <a:t>04-03-2014</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FF6ECC17-414A-47BC-A0EF-44221D5DDBDD}"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154413E9-D055-49F2-983C-2281B42F8E08}" type="datetimeFigureOut">
              <a:rPr lang="es-CL"/>
              <a:pPr>
                <a:defRPr/>
              </a:pPr>
              <a:t>04-03-2014</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9018B7A9-EEB8-41C2-A238-5D45446B1527}"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FAA36DE-CCBB-4A0B-87D2-5E620BA37801}" type="datetimeFigureOut">
              <a:rPr lang="es-CL"/>
              <a:pPr>
                <a:defRPr/>
              </a:pPr>
              <a:t>04-03-2014</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24CEF505-892D-4610-B791-3D58E2D17AB4}"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CB750E5-5A63-4636-8C4F-FCCFC882C7B3}" type="datetimeFigureOut">
              <a:rPr lang="es-CL"/>
              <a:pPr>
                <a:defRPr/>
              </a:pPr>
              <a:t>04-03-2014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5FEFBA0-322F-41BE-A66B-77F6B5F33492}"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E4D85AC-28BA-48E8-AC99-2CA0B05F9750}" type="datetimeFigureOut">
              <a:rPr lang="es-CL"/>
              <a:pPr>
                <a:defRPr/>
              </a:pPr>
              <a:t>04-03-2014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EC0748-DB51-4C7E-937C-90BF4EA40A6B}"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AFBCA5-5A49-44B3-98C0-6853E448C4EF}" type="datetimeFigureOut">
              <a:rPr lang="es-CL"/>
              <a:pPr>
                <a:defRPr/>
              </a:pPr>
              <a:t>04-03-2014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B144F5-2F5A-4773-9149-93C245F15478}"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6.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6 Imagen" descr="Imagen2.jpg"/>
          <p:cNvPicPr>
            <a:picLocks noChangeAspect="1"/>
          </p:cNvPicPr>
          <p:nvPr/>
        </p:nvPicPr>
        <p:blipFill>
          <a:blip r:embed="rId3" cstate="print"/>
          <a:srcRect/>
          <a:stretch>
            <a:fillRect/>
          </a:stretch>
        </p:blipFill>
        <p:spPr bwMode="auto">
          <a:xfrm>
            <a:off x="0" y="6350"/>
            <a:ext cx="9144000" cy="6845300"/>
          </a:xfrm>
          <a:prstGeom prst="rect">
            <a:avLst/>
          </a:prstGeom>
          <a:noFill/>
          <a:ln w="9525">
            <a:noFill/>
            <a:miter lim="800000"/>
            <a:headEnd/>
            <a:tailEnd/>
          </a:ln>
        </p:spPr>
      </p:pic>
      <p:pic>
        <p:nvPicPr>
          <p:cNvPr id="10242" name="Picture 2" descr="C:\Users\Efecto13\Desktop\icono-Magnetism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1487" y="4941168"/>
            <a:ext cx="1444569" cy="1490187"/>
          </a:xfrm>
          <a:prstGeom prst="rect">
            <a:avLst/>
          </a:prstGeom>
          <a:noFill/>
          <a:extLst>
            <a:ext uri="{909E8E84-426E-40DD-AFC4-6F175D3DCCD1}">
              <a14:hiddenFill xmlns:a14="http://schemas.microsoft.com/office/drawing/2010/main" xmlns="">
                <a:solidFill>
                  <a:srgbClr val="FFFFFF"/>
                </a:solidFill>
              </a14:hiddenFill>
            </a:ext>
          </a:extLst>
        </p:spPr>
      </p:pic>
      <p:sp>
        <p:nvSpPr>
          <p:cNvPr id="2052" name="2 Subtítulo"/>
          <p:cNvSpPr txBox="1">
            <a:spLocks/>
          </p:cNvSpPr>
          <p:nvPr/>
        </p:nvSpPr>
        <p:spPr bwMode="auto">
          <a:xfrm>
            <a:off x="4786313" y="1772047"/>
            <a:ext cx="2378075" cy="504825"/>
          </a:xfrm>
          <a:prstGeom prst="rect">
            <a:avLst/>
          </a:prstGeom>
          <a:noFill/>
          <a:ln w="9525">
            <a:noFill/>
            <a:miter lim="800000"/>
            <a:headEnd/>
            <a:tailEnd/>
          </a:ln>
        </p:spPr>
        <p:txBody>
          <a:bodyPr/>
          <a:lstStyle/>
          <a:p>
            <a:pPr marL="342900" indent="-342900">
              <a:lnSpc>
                <a:spcPct val="90000"/>
              </a:lnSpc>
              <a:spcBef>
                <a:spcPct val="20000"/>
              </a:spcBef>
            </a:pPr>
            <a:r>
              <a:rPr lang="es-CL" sz="2200" b="1" dirty="0" smtClean="0">
                <a:solidFill>
                  <a:schemeClr val="bg1"/>
                </a:solidFill>
                <a:latin typeface="Calibri" pitchFamily="34" charset="0"/>
              </a:rPr>
              <a:t>Biot-</a:t>
            </a:r>
            <a:r>
              <a:rPr lang="es-CL" sz="2200" b="1" dirty="0" err="1" smtClean="0">
                <a:solidFill>
                  <a:schemeClr val="bg1"/>
                </a:solidFill>
                <a:latin typeface="Calibri" pitchFamily="34" charset="0"/>
              </a:rPr>
              <a:t>Savart</a:t>
            </a:r>
            <a:r>
              <a:rPr lang="es-CL" sz="2200" b="1" dirty="0" smtClean="0">
                <a:solidFill>
                  <a:schemeClr val="bg1"/>
                </a:solidFill>
                <a:latin typeface="Calibri" pitchFamily="34" charset="0"/>
              </a:rPr>
              <a:t> </a:t>
            </a:r>
            <a:r>
              <a:rPr lang="es-CL" sz="2200" b="1" dirty="0" err="1" smtClean="0">
                <a:solidFill>
                  <a:schemeClr val="bg1"/>
                </a:solidFill>
                <a:latin typeface="Calibri" pitchFamily="34" charset="0"/>
              </a:rPr>
              <a:t>Law</a:t>
            </a:r>
            <a:endParaRPr lang="es-CL" sz="2200" b="1" dirty="0">
              <a:solidFill>
                <a:schemeClr val="bg1"/>
              </a:solidFill>
              <a:latin typeface="Calibri" pitchFamily="34" charset="0"/>
            </a:endParaRPr>
          </a:p>
          <a:p>
            <a:pPr marL="342900" indent="-342900">
              <a:lnSpc>
                <a:spcPct val="90000"/>
              </a:lnSpc>
              <a:spcBef>
                <a:spcPct val="20000"/>
              </a:spcBef>
              <a:buFont typeface="Arial" pitchFamily="34" charset="0"/>
              <a:buChar char="•"/>
            </a:pPr>
            <a:endParaRPr lang="es-ES_tradnl" sz="2200" baseline="30000" dirty="0">
              <a:solidFill>
                <a:schemeClr val="bg1"/>
              </a:solidFill>
              <a:latin typeface="Frutiger 55 Roman"/>
            </a:endParaRPr>
          </a:p>
        </p:txBody>
      </p:sp>
      <p:sp>
        <p:nvSpPr>
          <p:cNvPr id="2053" name="10 CuadroTexto"/>
          <p:cNvSpPr txBox="1">
            <a:spLocks noChangeArrowheads="1"/>
          </p:cNvSpPr>
          <p:nvPr/>
        </p:nvSpPr>
        <p:spPr bwMode="auto">
          <a:xfrm>
            <a:off x="4787900" y="2133600"/>
            <a:ext cx="4032250" cy="461963"/>
          </a:xfrm>
          <a:prstGeom prst="rect">
            <a:avLst/>
          </a:prstGeom>
          <a:noFill/>
          <a:ln w="9525">
            <a:noFill/>
            <a:miter lim="800000"/>
            <a:headEnd/>
            <a:tailEnd/>
          </a:ln>
        </p:spPr>
        <p:txBody>
          <a:bodyPr>
            <a:spAutoFit/>
          </a:bodyPr>
          <a:lstStyle/>
          <a:p>
            <a:r>
              <a:rPr lang="en-US" sz="1200" dirty="0">
                <a:solidFill>
                  <a:srgbClr val="ECA902"/>
                </a:solidFill>
              </a:rPr>
              <a:t>Performing various measures to study the magnetic field intensity variations </a:t>
            </a:r>
            <a:r>
              <a:rPr lang="en-US" sz="1200" dirty="0" smtClean="0">
                <a:solidFill>
                  <a:srgbClr val="ECA902"/>
                </a:solidFill>
              </a:rPr>
              <a:t>around an </a:t>
            </a:r>
            <a:r>
              <a:rPr lang="en-US" sz="1200" dirty="0">
                <a:solidFill>
                  <a:srgbClr val="ECA902"/>
                </a:solidFill>
              </a:rPr>
              <a:t>inducting coil</a:t>
            </a:r>
            <a:endParaRPr lang="es-CL" sz="1200" dirty="0">
              <a:solidFill>
                <a:srgbClr val="ECA90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63" y="2617788"/>
            <a:ext cx="7345362" cy="1315268"/>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7892" name="9 CuadroTexto"/>
          <p:cNvSpPr txBox="1">
            <a:spLocks noChangeArrowheads="1"/>
          </p:cNvSpPr>
          <p:nvPr/>
        </p:nvSpPr>
        <p:spPr bwMode="auto">
          <a:xfrm>
            <a:off x="1259632" y="2852936"/>
            <a:ext cx="6983413" cy="830997"/>
          </a:xfrm>
          <a:prstGeom prst="rect">
            <a:avLst/>
          </a:prstGeom>
          <a:noFill/>
          <a:ln w="9525">
            <a:noFill/>
            <a:miter lim="800000"/>
            <a:headEnd/>
            <a:tailEnd/>
          </a:ln>
        </p:spPr>
        <p:txBody>
          <a:bodyPr>
            <a:spAutoFit/>
          </a:bodyPr>
          <a:lstStyle/>
          <a:p>
            <a:pPr algn="just">
              <a:defRPr/>
            </a:pPr>
            <a:r>
              <a:rPr lang="en-US" sz="1600" dirty="0">
                <a:latin typeface="+mj-lt"/>
                <a:cs typeface="+mn-cs"/>
              </a:rPr>
              <a:t>Students will measure magnetic intensity along an electrified coil’s axis, an exterior parallel line to the axis and an exterior perpendicular line to the axis. </a:t>
            </a:r>
            <a:r>
              <a:rPr lang="en-US" sz="1600" dirty="0">
                <a:latin typeface="+mj-lt"/>
              </a:rPr>
              <a:t>To perform these measurements they </a:t>
            </a:r>
            <a:r>
              <a:rPr lang="en-US" sz="1600" dirty="0" smtClean="0">
                <a:latin typeface="+mj-lt"/>
              </a:rPr>
              <a:t>will </a:t>
            </a:r>
            <a:r>
              <a:rPr lang="en-US" sz="1600" dirty="0">
                <a:latin typeface="+mj-lt"/>
              </a:rPr>
              <a:t>use the Labdisc magnetic </a:t>
            </a:r>
            <a:r>
              <a:rPr lang="en-US" sz="1600" dirty="0" smtClean="0">
                <a:latin typeface="+mj-lt"/>
              </a:rPr>
              <a:t>sensor.</a:t>
            </a:r>
            <a:endParaRPr lang="es-CL" sz="1600" dirty="0">
              <a:latin typeface="+mj-lt"/>
              <a:cs typeface="+mn-cs"/>
            </a:endParaRPr>
          </a:p>
        </p:txBody>
      </p:sp>
      <p:sp>
        <p:nvSpPr>
          <p:cNvPr id="7"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8"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err="1">
                <a:solidFill>
                  <a:schemeClr val="bg1"/>
                </a:solidFill>
              </a:rPr>
              <a:t>Activity</a:t>
            </a:r>
            <a:r>
              <a:rPr lang="es-ES_tradnl" sz="2400" b="1" baseline="30000" dirty="0">
                <a:solidFill>
                  <a:schemeClr val="bg1"/>
                </a:solidFill>
              </a:rPr>
              <a:t> </a:t>
            </a:r>
            <a:r>
              <a:rPr lang="es-ES_tradnl" sz="2400" b="1" baseline="30000" dirty="0" err="1" smtClean="0">
                <a:solidFill>
                  <a:schemeClr val="bg1"/>
                </a:solidFill>
              </a:rPr>
              <a:t>description</a:t>
            </a:r>
            <a:endParaRPr lang="es-ES_tradnl" sz="2400" b="1" baseline="30000" dirty="0" smtClean="0">
              <a:solidFill>
                <a:schemeClr val="bg1"/>
              </a:solidFill>
            </a:endParaRPr>
          </a:p>
        </p:txBody>
      </p:sp>
      <p:sp>
        <p:nvSpPr>
          <p:cNvPr id="10"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6 CuadroTexto"/>
          <p:cNvSpPr txBox="1">
            <a:spLocks noChangeArrowheads="1"/>
          </p:cNvSpPr>
          <p:nvPr/>
        </p:nvSpPr>
        <p:spPr bwMode="auto">
          <a:xfrm>
            <a:off x="1258888" y="2503488"/>
            <a:ext cx="3313112" cy="2446824"/>
          </a:xfrm>
          <a:prstGeom prst="rect">
            <a:avLst/>
          </a:prstGeom>
          <a:noFill/>
          <a:ln w="9525">
            <a:noFill/>
            <a:miter lim="800000"/>
            <a:headEnd/>
            <a:tailEnd/>
          </a:ln>
        </p:spPr>
        <p:txBody>
          <a:bodyPr wrap="square">
            <a:spAutoFit/>
          </a:bodyPr>
          <a:lstStyle/>
          <a:p>
            <a:pPr>
              <a:defRPr/>
            </a:pPr>
            <a:r>
              <a:rPr lang="en-US" dirty="0">
                <a:latin typeface="+mj-lt"/>
                <a:cs typeface="+mn-cs"/>
              </a:rPr>
              <a:t>Labdisc magnetic </a:t>
            </a:r>
            <a:r>
              <a:rPr lang="en-US" dirty="0" smtClean="0">
                <a:latin typeface="+mj-lt"/>
                <a:cs typeface="+mn-cs"/>
              </a:rPr>
              <a:t>sensor</a:t>
            </a:r>
            <a:endParaRPr lang="es-CL" dirty="0">
              <a:latin typeface="+mj-lt"/>
              <a:cs typeface="+mn-cs"/>
            </a:endParaRPr>
          </a:p>
          <a:p>
            <a:pPr>
              <a:lnSpc>
                <a:spcPct val="150000"/>
              </a:lnSpc>
              <a:defRPr/>
            </a:pPr>
            <a:r>
              <a:rPr lang="es-CL" dirty="0">
                <a:latin typeface="+mj-lt"/>
                <a:cs typeface="+mn-cs"/>
              </a:rPr>
              <a:t>USB cable</a:t>
            </a:r>
          </a:p>
          <a:p>
            <a:pPr>
              <a:lnSpc>
                <a:spcPct val="150000"/>
              </a:lnSpc>
              <a:defRPr/>
            </a:pPr>
            <a:r>
              <a:rPr lang="en-US" dirty="0">
                <a:latin typeface="+mj-lt"/>
                <a:cs typeface="+mn-cs"/>
              </a:rPr>
              <a:t>5vDC power source</a:t>
            </a:r>
          </a:p>
          <a:p>
            <a:pPr marL="285750" indent="-285750">
              <a:lnSpc>
                <a:spcPct val="150000"/>
              </a:lnSpc>
              <a:buFont typeface="Arial" pitchFamily="34" charset="0"/>
              <a:buChar char="•"/>
              <a:defRPr/>
            </a:pPr>
            <a:r>
              <a:rPr lang="en-US" dirty="0" smtClean="0">
                <a:latin typeface="+mj-lt"/>
                <a:cs typeface="+mn-cs"/>
              </a:rPr>
              <a:t>30 cm </a:t>
            </a:r>
            <a:r>
              <a:rPr lang="en-US" dirty="0">
                <a:latin typeface="+mj-lt"/>
                <a:cs typeface="+mn-cs"/>
              </a:rPr>
              <a:t>plastic ruler</a:t>
            </a:r>
          </a:p>
          <a:p>
            <a:pPr marL="285750" indent="-285750">
              <a:lnSpc>
                <a:spcPct val="150000"/>
              </a:lnSpc>
              <a:buFont typeface="Arial" pitchFamily="34" charset="0"/>
              <a:buChar char="•"/>
              <a:defRPr/>
            </a:pPr>
            <a:r>
              <a:rPr lang="en-US" dirty="0">
                <a:latin typeface="+mj-lt"/>
                <a:cs typeface="+mn-cs"/>
              </a:rPr>
              <a:t>65 turns and </a:t>
            </a:r>
            <a:r>
              <a:rPr lang="en-US" dirty="0" smtClean="0">
                <a:latin typeface="+mj-lt"/>
                <a:cs typeface="+mn-cs"/>
              </a:rPr>
              <a:t>4.5 </a:t>
            </a:r>
            <a:r>
              <a:rPr lang="en-US" dirty="0" smtClean="0">
                <a:latin typeface="+mj-lt"/>
                <a:cs typeface="+mn-cs"/>
              </a:rPr>
              <a:t>cm </a:t>
            </a:r>
            <a:r>
              <a:rPr lang="en-US" dirty="0">
                <a:latin typeface="+mj-lt"/>
                <a:cs typeface="+mn-cs"/>
              </a:rPr>
              <a:t>diameter </a:t>
            </a:r>
            <a:r>
              <a:rPr lang="en-US" dirty="0" smtClean="0">
                <a:latin typeface="+mj-lt"/>
                <a:cs typeface="+mn-cs"/>
              </a:rPr>
              <a:t>isolated 1 mm </a:t>
            </a:r>
            <a:r>
              <a:rPr lang="en-US" dirty="0">
                <a:latin typeface="+mj-lt"/>
                <a:cs typeface="+mn-cs"/>
              </a:rPr>
              <a:t>copper coil</a:t>
            </a:r>
          </a:p>
        </p:txBody>
      </p:sp>
      <p:pic>
        <p:nvPicPr>
          <p:cNvPr id="12292" name="Picture 2"/>
          <p:cNvPicPr>
            <a:picLocks noChangeAspect="1" noChangeArrowheads="1"/>
          </p:cNvPicPr>
          <p:nvPr/>
        </p:nvPicPr>
        <p:blipFill>
          <a:blip r:embed="rId3" cstate="print"/>
          <a:srcRect/>
          <a:stretch>
            <a:fillRect/>
          </a:stretch>
        </p:blipFill>
        <p:spPr bwMode="auto">
          <a:xfrm>
            <a:off x="1008063" y="2600325"/>
            <a:ext cx="250825" cy="252413"/>
          </a:xfrm>
          <a:prstGeom prst="rect">
            <a:avLst/>
          </a:prstGeom>
          <a:noFill/>
          <a:ln w="9525">
            <a:noFill/>
            <a:miter lim="800000"/>
            <a:headEnd/>
            <a:tailEnd/>
          </a:ln>
        </p:spPr>
      </p:pic>
      <p:pic>
        <p:nvPicPr>
          <p:cNvPr id="12293" name="Picture 3"/>
          <p:cNvPicPr>
            <a:picLocks noChangeAspect="1" noChangeArrowheads="1"/>
          </p:cNvPicPr>
          <p:nvPr/>
        </p:nvPicPr>
        <p:blipFill>
          <a:blip r:embed="rId4" cstate="print"/>
          <a:srcRect/>
          <a:stretch>
            <a:fillRect/>
          </a:stretch>
        </p:blipFill>
        <p:spPr bwMode="auto">
          <a:xfrm>
            <a:off x="1008063" y="2952750"/>
            <a:ext cx="250825" cy="252413"/>
          </a:xfrm>
          <a:prstGeom prst="rect">
            <a:avLst/>
          </a:prstGeom>
          <a:noFill/>
          <a:ln w="9525">
            <a:noFill/>
            <a:miter lim="800000"/>
            <a:headEnd/>
            <a:tailEnd/>
          </a:ln>
        </p:spPr>
      </p:pic>
      <p:pic>
        <p:nvPicPr>
          <p:cNvPr id="12294" name="Picture 4"/>
          <p:cNvPicPr>
            <a:picLocks noChangeAspect="1" noChangeArrowheads="1"/>
          </p:cNvPicPr>
          <p:nvPr/>
        </p:nvPicPr>
        <p:blipFill>
          <a:blip r:embed="rId5" cstate="print"/>
          <a:srcRect/>
          <a:stretch>
            <a:fillRect/>
          </a:stretch>
        </p:blipFill>
        <p:spPr bwMode="auto">
          <a:xfrm>
            <a:off x="1008063" y="3357563"/>
            <a:ext cx="250825" cy="252412"/>
          </a:xfrm>
          <a:prstGeom prst="rect">
            <a:avLst/>
          </a:prstGeom>
          <a:noFill/>
          <a:ln w="9525">
            <a:noFill/>
            <a:miter lim="800000"/>
            <a:headEnd/>
            <a:tailEnd/>
          </a:ln>
        </p:spPr>
      </p:pic>
      <p:pic>
        <p:nvPicPr>
          <p:cNvPr id="12295" name="Picture 3"/>
          <p:cNvPicPr>
            <a:picLocks noChangeAspect="1" noChangeArrowheads="1"/>
          </p:cNvPicPr>
          <p:nvPr/>
        </p:nvPicPr>
        <p:blipFill>
          <a:blip r:embed="rId6" cstate="print"/>
          <a:srcRect/>
          <a:stretch>
            <a:fillRect/>
          </a:stretch>
        </p:blipFill>
        <p:spPr bwMode="auto">
          <a:xfrm>
            <a:off x="6587753" y="2858943"/>
            <a:ext cx="1944687" cy="1357313"/>
          </a:xfrm>
          <a:prstGeom prst="rect">
            <a:avLst/>
          </a:prstGeom>
          <a:noFill/>
          <a:ln w="9525">
            <a:noFill/>
            <a:miter lim="800000"/>
            <a:headEnd/>
            <a:tailEnd/>
          </a:ln>
        </p:spPr>
      </p:pic>
      <p:pic>
        <p:nvPicPr>
          <p:cNvPr id="12296" name="Picture 3"/>
          <p:cNvPicPr>
            <a:picLocks noChangeAspect="1" noChangeArrowheads="1"/>
          </p:cNvPicPr>
          <p:nvPr/>
        </p:nvPicPr>
        <p:blipFill>
          <a:blip r:embed="rId4" cstate="print"/>
          <a:srcRect/>
          <a:stretch>
            <a:fillRect/>
          </a:stretch>
        </p:blipFill>
        <p:spPr bwMode="auto">
          <a:xfrm>
            <a:off x="6747093" y="2701059"/>
            <a:ext cx="252412" cy="250825"/>
          </a:xfrm>
          <a:prstGeom prst="rect">
            <a:avLst/>
          </a:prstGeom>
          <a:noFill/>
          <a:ln w="9525">
            <a:noFill/>
            <a:miter lim="800000"/>
            <a:headEnd/>
            <a:tailEnd/>
          </a:ln>
        </p:spPr>
      </p:pic>
      <p:sp>
        <p:nvSpPr>
          <p:cNvPr id="1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3"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Resources</a:t>
            </a:r>
            <a:r>
              <a:rPr lang="es-ES_tradnl" sz="2400" b="1" baseline="30000" dirty="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p:txBody>
      </p:sp>
      <p:sp>
        <p:nvSpPr>
          <p:cNvPr id="14"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3314" name="Picture 2" descr="C:\Users\Efecto13\Desktop\CLASES TRADUCCION\Clases Globisens\Biot Savart\Biot-Savat's-law.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98525" y="2605015"/>
            <a:ext cx="918652" cy="350758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p:cNvPicPr>
            <a:picLocks noChangeAspect="1" noChangeArrowheads="1"/>
          </p:cNvPicPr>
          <p:nvPr/>
        </p:nvPicPr>
        <p:blipFill>
          <a:blip r:embed="rId3" cstate="print"/>
          <a:srcRect/>
          <a:stretch>
            <a:fillRect/>
          </a:stretch>
        </p:blipFill>
        <p:spPr bwMode="auto">
          <a:xfrm>
            <a:off x="4936163" y="2698894"/>
            <a:ext cx="250825" cy="25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CuadroTexto"/>
          <p:cNvSpPr txBox="1">
            <a:spLocks noChangeArrowheads="1"/>
          </p:cNvSpPr>
          <p:nvPr/>
        </p:nvSpPr>
        <p:spPr bwMode="auto">
          <a:xfrm>
            <a:off x="1187450" y="2924175"/>
            <a:ext cx="6840538" cy="3032125"/>
          </a:xfrm>
          <a:prstGeom prst="rect">
            <a:avLst/>
          </a:prstGeom>
          <a:noFill/>
          <a:ln w="9525">
            <a:noFill/>
            <a:miter lim="800000"/>
            <a:headEnd/>
            <a:tailEnd/>
          </a:ln>
        </p:spPr>
        <p:txBody>
          <a:bodyPr>
            <a:spAutoFit/>
          </a:bodyPr>
          <a:lstStyle/>
          <a:p>
            <a:pPr>
              <a:defRPr/>
            </a:pPr>
            <a:r>
              <a:rPr lang="en-US" sz="1600" dirty="0">
                <a:latin typeface="+mj-lt"/>
                <a:cs typeface="+mn-cs"/>
              </a:rPr>
              <a:t>To collect intensity measurements with the </a:t>
            </a:r>
            <a:r>
              <a:rPr lang="en-US" sz="1600" dirty="0" err="1">
                <a:latin typeface="+mj-lt"/>
                <a:cs typeface="+mn-cs"/>
              </a:rPr>
              <a:t>Labdisc</a:t>
            </a:r>
            <a:r>
              <a:rPr lang="en-US" sz="1600" dirty="0">
                <a:latin typeface="+mj-lt"/>
                <a:cs typeface="+mn-cs"/>
              </a:rPr>
              <a:t> </a:t>
            </a:r>
            <a:r>
              <a:rPr lang="en-US" sz="1600" dirty="0" smtClean="0">
                <a:latin typeface="+mj-lt"/>
                <a:cs typeface="+mn-cs"/>
              </a:rPr>
              <a:t>magnetic </a:t>
            </a:r>
            <a:r>
              <a:rPr lang="en-US" sz="1600" dirty="0">
                <a:latin typeface="+mj-lt"/>
                <a:cs typeface="+mn-cs"/>
              </a:rPr>
              <a:t>sensor, follow these steps: </a:t>
            </a:r>
          </a:p>
          <a:p>
            <a:pPr>
              <a:defRPr/>
            </a:pPr>
            <a:endParaRPr lang="es-CL" sz="1600" dirty="0">
              <a:latin typeface="Calibri" pitchFamily="34" charset="0"/>
              <a:cs typeface="+mn-cs"/>
            </a:endParaRPr>
          </a:p>
          <a:p>
            <a:pPr>
              <a:defRPr/>
            </a:pPr>
            <a:r>
              <a:rPr lang="en-US" sz="1600" dirty="0">
                <a:latin typeface="Calibri" pitchFamily="34" charset="0"/>
                <a:cs typeface="+mn-cs"/>
              </a:rPr>
              <a:t>Open the GlobiLab software and turn on the Labdisc.</a:t>
            </a:r>
          </a:p>
          <a:p>
            <a:pPr>
              <a:defRPr/>
            </a:pPr>
            <a:endParaRPr lang="es-CL" sz="1600" dirty="0">
              <a:latin typeface="Calibri" pitchFamily="34" charset="0"/>
              <a:cs typeface="+mn-cs"/>
            </a:endParaRPr>
          </a:p>
          <a:p>
            <a:pPr algn="just">
              <a:defRPr/>
            </a:pPr>
            <a:r>
              <a:rPr lang="en-US" sz="1600" dirty="0">
                <a:latin typeface="Calibri" pitchFamily="34" charset="0"/>
                <a:cs typeface="+mn-cs"/>
              </a:rPr>
              <a:t>Click on the Bluetooth icon in the bottom right corner of the GlobiLab screen. Select the Labdisc you are using currently. Once the Labdisc has been recognized by the software, the icon will change from a grey to blue </a:t>
            </a:r>
            <a:r>
              <a:rPr lang="en-US" sz="1600" dirty="0" smtClean="0">
                <a:latin typeface="Calibri" pitchFamily="34" charset="0"/>
                <a:cs typeface="+mn-cs"/>
              </a:rPr>
              <a:t>color  </a:t>
            </a:r>
            <a:r>
              <a:rPr lang="es-CL" sz="1600" dirty="0" smtClean="0">
                <a:latin typeface="Calibri" pitchFamily="34" charset="0"/>
                <a:cs typeface="+mn-cs"/>
              </a:rPr>
              <a:t>              </a:t>
            </a:r>
            <a:r>
              <a:rPr lang="es-CL" sz="1600" dirty="0">
                <a:latin typeface="Calibri" pitchFamily="34" charset="0"/>
                <a:cs typeface="+mn-cs"/>
              </a:rPr>
              <a:t>.            </a:t>
            </a:r>
          </a:p>
          <a:p>
            <a:pPr algn="just">
              <a:defRPr/>
            </a:pPr>
            <a:r>
              <a:rPr lang="en-US" sz="1600" dirty="0">
                <a:latin typeface="Calibri" pitchFamily="34" charset="0"/>
                <a:cs typeface="+mn-cs"/>
              </a:rPr>
              <a:t>If you prefer a USB connection follow the previous instruction clicking on the USB icon. You  will  see  the  same  color  change  when  the Labdisc is recognized</a:t>
            </a:r>
            <a:br>
              <a:rPr lang="en-US" sz="1600" dirty="0">
                <a:latin typeface="Calibri" pitchFamily="34" charset="0"/>
                <a:cs typeface="+mn-cs"/>
              </a:rPr>
            </a:br>
            <a:r>
              <a:rPr lang="en-US" sz="1600" dirty="0">
                <a:latin typeface="Calibri" pitchFamily="34" charset="0"/>
                <a:cs typeface="+mn-cs"/>
              </a:rPr>
              <a:t>              .                      </a:t>
            </a:r>
            <a:r>
              <a:rPr lang="es-CL" sz="1600" dirty="0">
                <a:latin typeface="Calibri" pitchFamily="34" charset="0"/>
                <a:cs typeface="+mn-cs"/>
              </a:rPr>
              <a:t> </a:t>
            </a:r>
          </a:p>
          <a:p>
            <a:pPr>
              <a:defRPr/>
            </a:pPr>
            <a:endParaRPr lang="es-CL" sz="1500" dirty="0">
              <a:latin typeface="Calibri" pitchFamily="34" charset="0"/>
              <a:cs typeface="+mn-cs"/>
            </a:endParaRPr>
          </a:p>
        </p:txBody>
      </p:sp>
      <p:pic>
        <p:nvPicPr>
          <p:cNvPr id="13319"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1066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Labdisc  configuration</a:t>
            </a:r>
            <a:endParaRPr lang="es-ES_tradnl" sz="2400" b="1" baseline="30000" dirty="0">
              <a:solidFill>
                <a:schemeClr val="bg1"/>
              </a:solidFill>
              <a:latin typeface="+mj-lt"/>
            </a:endParaRPr>
          </a:p>
        </p:txBody>
      </p:sp>
      <p:sp>
        <p:nvSpPr>
          <p:cNvPr id="20"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21"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smtClean="0">
              <a:solidFill>
                <a:schemeClr val="bg1"/>
              </a:solidFill>
            </a:endParaRPr>
          </a:p>
        </p:txBody>
      </p:sp>
      <p:sp>
        <p:nvSpPr>
          <p:cNvPr id="22"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75" y="364502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14 Imagen"/>
          <p:cNvPicPr>
            <a:picLocks noChangeAspect="1"/>
          </p:cNvPicPr>
          <p:nvPr/>
        </p:nvPicPr>
        <p:blipFill>
          <a:blip r:embed="rId4" cstate="print"/>
          <a:srcRect/>
          <a:stretch>
            <a:fillRect/>
          </a:stretch>
        </p:blipFill>
        <p:spPr bwMode="auto">
          <a:xfrm>
            <a:off x="6479505" y="4653136"/>
            <a:ext cx="612775" cy="252412"/>
          </a:xfrm>
          <a:prstGeom prst="rect">
            <a:avLst/>
          </a:prstGeom>
          <a:noFill/>
          <a:ln w="9525">
            <a:noFill/>
            <a:miter lim="800000"/>
            <a:headEnd/>
            <a:tailEnd/>
          </a:ln>
        </p:spPr>
      </p:pic>
      <p:pic>
        <p:nvPicPr>
          <p:cNvPr id="13" name="15 Imagen"/>
          <p:cNvPicPr>
            <a:picLocks noChangeAspect="1"/>
          </p:cNvPicPr>
          <p:nvPr/>
        </p:nvPicPr>
        <p:blipFill>
          <a:blip r:embed="rId5" cstate="print"/>
          <a:srcRect/>
          <a:stretch>
            <a:fillRect/>
          </a:stretch>
        </p:blipFill>
        <p:spPr bwMode="auto">
          <a:xfrm>
            <a:off x="1293342" y="5408836"/>
            <a:ext cx="614362" cy="252412"/>
          </a:xfrm>
          <a:prstGeom prst="rect">
            <a:avLst/>
          </a:prstGeom>
          <a:noFill/>
          <a:ln w="9525">
            <a:noFill/>
            <a:miter lim="800000"/>
            <a:headEnd/>
            <a:tailEnd/>
          </a:ln>
        </p:spPr>
      </p:pic>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55675" y="41490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7350" y="2309971"/>
            <a:ext cx="6843042" cy="1077218"/>
          </a:xfrm>
          <a:prstGeom prst="rect">
            <a:avLst/>
          </a:prstGeom>
          <a:noFill/>
        </p:spPr>
        <p:txBody>
          <a:bodyPr wrap="square" rtlCol="0">
            <a:spAutoFit/>
          </a:bodyPr>
          <a:lstStyle/>
          <a:p>
            <a:pPr lvl="0" algn="just"/>
            <a:r>
              <a:rPr lang="en-US" sz="1600" dirty="0">
                <a:latin typeface="+mn-lt"/>
              </a:rPr>
              <a:t>Click </a:t>
            </a:r>
            <a:r>
              <a:rPr lang="en-US" sz="1600" dirty="0" smtClean="0">
                <a:latin typeface="+mn-lt"/>
              </a:rPr>
              <a:t>on         </a:t>
            </a:r>
            <a:r>
              <a:rPr lang="es-CL" sz="1600" dirty="0" smtClean="0">
                <a:latin typeface="+mn-lt"/>
              </a:rPr>
              <a:t> </a:t>
            </a:r>
            <a:r>
              <a:rPr lang="en-US" sz="1600" dirty="0">
                <a:latin typeface="+mn-lt"/>
              </a:rPr>
              <a:t>to configure the </a:t>
            </a:r>
            <a:r>
              <a:rPr lang="en-US" sz="1600" dirty="0" err="1">
                <a:latin typeface="+mn-lt"/>
              </a:rPr>
              <a:t>Labdisc</a:t>
            </a:r>
            <a:r>
              <a:rPr lang="en-US" sz="1600" dirty="0">
                <a:latin typeface="+mn-lt"/>
              </a:rPr>
              <a:t>. Select </a:t>
            </a:r>
            <a:r>
              <a:rPr lang="en-US" sz="1600" dirty="0" smtClean="0">
                <a:latin typeface="+mn-lt"/>
              </a:rPr>
              <a:t>“Magnetic Field” in </a:t>
            </a:r>
            <a:r>
              <a:rPr lang="en-US" sz="1600" dirty="0">
                <a:latin typeface="+mn-lt"/>
              </a:rPr>
              <a:t>the “Logger Setup” </a:t>
            </a:r>
            <a:r>
              <a:rPr lang="en-US" sz="1600" dirty="0" smtClean="0">
                <a:latin typeface="+mn-lt"/>
              </a:rPr>
              <a:t>window, enter “1000/Sec” </a:t>
            </a:r>
            <a:r>
              <a:rPr lang="en-US" sz="1600" dirty="0">
                <a:latin typeface="+mn-lt"/>
              </a:rPr>
              <a:t>for the sample </a:t>
            </a:r>
            <a:r>
              <a:rPr lang="en-US" sz="1600" dirty="0" smtClean="0">
                <a:latin typeface="+mn-lt"/>
              </a:rPr>
              <a:t>frequency and enter “10000” for the number of samples.</a:t>
            </a:r>
            <a:endParaRPr lang="es-CL" sz="1600" dirty="0">
              <a:latin typeface="+mn-lt"/>
            </a:endParaRPr>
          </a:p>
          <a:p>
            <a:endParaRPr lang="es-CL" sz="1600" dirty="0"/>
          </a:p>
        </p:txBody>
      </p:sp>
      <p:sp>
        <p:nvSpPr>
          <p:cNvPr id="10"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_tradnl" sz="3000" b="1" baseline="30000" dirty="0">
              <a:solidFill>
                <a:schemeClr val="bg1"/>
              </a:solidFill>
              <a:cs typeface="Calibri" pitchFamily="34" charset="0"/>
            </a:endParaRPr>
          </a:p>
        </p:txBody>
      </p:sp>
      <p:sp>
        <p:nvSpPr>
          <p:cNvPr id="1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5"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smtClean="0">
              <a:solidFill>
                <a:schemeClr val="bg1"/>
              </a:solidFill>
            </a:endParaRPr>
          </a:p>
        </p:txBody>
      </p:sp>
      <p:sp>
        <p:nvSpPr>
          <p:cNvPr id="17"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35116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5427" y="2242327"/>
            <a:ext cx="386333" cy="362919"/>
          </a:xfrm>
          <a:prstGeom prst="rect">
            <a:avLst/>
          </a:prstGeom>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3429000"/>
            <a:ext cx="2820471" cy="304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CuadroTexto"/>
          <p:cNvSpPr txBox="1">
            <a:spLocks noChangeArrowheads="1"/>
          </p:cNvSpPr>
          <p:nvPr/>
        </p:nvSpPr>
        <p:spPr bwMode="auto">
          <a:xfrm>
            <a:off x="1258888" y="2781300"/>
            <a:ext cx="7489825" cy="830263"/>
          </a:xfrm>
          <a:prstGeom prst="rect">
            <a:avLst/>
          </a:prstGeom>
          <a:noFill/>
          <a:ln w="9525">
            <a:noFill/>
            <a:miter lim="800000"/>
            <a:headEnd/>
            <a:tailEnd/>
          </a:ln>
        </p:spPr>
        <p:txBody>
          <a:bodyPr>
            <a:spAutoFit/>
          </a:bodyPr>
          <a:lstStyle/>
          <a:p>
            <a:r>
              <a:rPr lang="en-US" sz="1600" dirty="0">
                <a:latin typeface="Calibri" pitchFamily="34" charset="0"/>
              </a:rPr>
              <a:t>Once you have finished the sensor configuration start measuring by clicking         .       </a:t>
            </a:r>
          </a:p>
          <a:p>
            <a:r>
              <a:rPr lang="en-US" sz="1600" dirty="0">
                <a:latin typeface="Calibri" pitchFamily="34" charset="0"/>
              </a:rPr>
              <a:t> </a:t>
            </a:r>
            <a:endParaRPr lang="es-CL" sz="1600" dirty="0">
              <a:latin typeface="Calibri" pitchFamily="34" charset="0"/>
            </a:endParaRPr>
          </a:p>
          <a:p>
            <a:r>
              <a:rPr lang="en-US" sz="1600" dirty="0">
                <a:latin typeface="Calibri" pitchFamily="34" charset="0"/>
              </a:rPr>
              <a:t>Once you have finished measuring stop the </a:t>
            </a:r>
            <a:r>
              <a:rPr lang="en-US" sz="1600" dirty="0" err="1">
                <a:latin typeface="Calibri" pitchFamily="34" charset="0"/>
              </a:rPr>
              <a:t>Labdisc</a:t>
            </a:r>
            <a:r>
              <a:rPr lang="en-US" sz="1600" dirty="0">
                <a:latin typeface="Calibri" pitchFamily="34" charset="0"/>
              </a:rPr>
              <a:t> by clicking          .        </a:t>
            </a:r>
            <a:endParaRPr lang="es-CL" sz="1600" dirty="0">
              <a:latin typeface="Calibri" pitchFamily="34" charset="0"/>
            </a:endParaRPr>
          </a:p>
        </p:txBody>
      </p:sp>
      <p:pic>
        <p:nvPicPr>
          <p:cNvPr id="14339" name="7 Imagen"/>
          <p:cNvPicPr>
            <a:picLocks noChangeAspect="1"/>
          </p:cNvPicPr>
          <p:nvPr/>
        </p:nvPicPr>
        <p:blipFill>
          <a:blip r:embed="rId2" cstate="print"/>
          <a:srcRect/>
          <a:stretch>
            <a:fillRect/>
          </a:stretch>
        </p:blipFill>
        <p:spPr bwMode="auto">
          <a:xfrm>
            <a:off x="7666038" y="2744788"/>
            <a:ext cx="290512" cy="352425"/>
          </a:xfrm>
          <a:prstGeom prst="rect">
            <a:avLst/>
          </a:prstGeom>
          <a:noFill/>
          <a:ln w="9525">
            <a:noFill/>
            <a:miter lim="800000"/>
            <a:headEnd/>
            <a:tailEnd/>
          </a:ln>
        </p:spPr>
      </p:pic>
      <p:pic>
        <p:nvPicPr>
          <p:cNvPr id="14340" name="8 Imagen"/>
          <p:cNvPicPr>
            <a:picLocks noChangeAspect="1"/>
          </p:cNvPicPr>
          <p:nvPr/>
        </p:nvPicPr>
        <p:blipFill>
          <a:blip r:embed="rId3" cstate="print"/>
          <a:srcRect/>
          <a:stretch>
            <a:fillRect/>
          </a:stretch>
        </p:blipFill>
        <p:spPr bwMode="auto">
          <a:xfrm>
            <a:off x="6532563" y="3221038"/>
            <a:ext cx="342900" cy="352425"/>
          </a:xfrm>
          <a:prstGeom prst="rect">
            <a:avLst/>
          </a:prstGeom>
          <a:noFill/>
          <a:ln w="9525">
            <a:noFill/>
            <a:miter lim="800000"/>
            <a:headEnd/>
            <a:tailEnd/>
          </a:ln>
        </p:spPr>
      </p:pic>
      <p:sp>
        <p:nvSpPr>
          <p:cNvPr id="13"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5"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smtClean="0">
              <a:solidFill>
                <a:schemeClr val="bg1"/>
              </a:solidFill>
            </a:endParaRPr>
          </a:p>
        </p:txBody>
      </p:sp>
      <p:sp>
        <p:nvSpPr>
          <p:cNvPr id="16"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7886" y="281146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7886" y="328612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691680" y="2708275"/>
            <a:ext cx="3744913" cy="1815882"/>
          </a:xfrm>
          <a:prstGeom prst="rect">
            <a:avLst/>
          </a:prstGeom>
          <a:noFill/>
          <a:ln w="9525">
            <a:noFill/>
            <a:miter lim="800000"/>
            <a:headEnd/>
            <a:tailEnd/>
          </a:ln>
        </p:spPr>
        <p:txBody>
          <a:bodyPr>
            <a:spAutoFit/>
          </a:bodyPr>
          <a:lstStyle/>
          <a:p>
            <a:pPr>
              <a:defRPr/>
            </a:pPr>
            <a:r>
              <a:rPr lang="es-ES" sz="1600" dirty="0">
                <a:latin typeface="+mj-lt"/>
                <a:cs typeface="+mn-cs"/>
              </a:rPr>
              <a:t>Set the components as shown in the picture.</a:t>
            </a:r>
            <a:endParaRPr lang="es-CL" sz="1600" dirty="0">
              <a:latin typeface="+mj-lt"/>
              <a:cs typeface="+mn-cs"/>
            </a:endParaRPr>
          </a:p>
          <a:p>
            <a:pPr algn="just">
              <a:defRPr/>
            </a:pPr>
            <a:endParaRPr lang="es-CL" sz="1600" dirty="0">
              <a:latin typeface="Calibri" pitchFamily="34" charset="0"/>
              <a:cs typeface="+mn-cs"/>
            </a:endParaRPr>
          </a:p>
          <a:p>
            <a:pPr algn="just">
              <a:defRPr/>
            </a:pPr>
            <a:r>
              <a:rPr lang="en-US" sz="1600" dirty="0" smtClean="0">
                <a:latin typeface="+mj-lt"/>
              </a:rPr>
              <a:t>Move </a:t>
            </a:r>
            <a:r>
              <a:rPr lang="en-US" sz="1600" dirty="0">
                <a:latin typeface="+mj-lt"/>
              </a:rPr>
              <a:t>the probe as indicated by the arrow line.</a:t>
            </a:r>
          </a:p>
          <a:p>
            <a:pPr>
              <a:defRPr/>
            </a:pPr>
            <a:endParaRPr lang="en-US" sz="1600" dirty="0">
              <a:latin typeface="+mj-lt"/>
            </a:endParaRPr>
          </a:p>
          <a:p>
            <a:pPr marL="285750" indent="-285750">
              <a:buFont typeface="Arial" pitchFamily="34" charset="0"/>
              <a:buChar char="•"/>
              <a:defRPr/>
            </a:pPr>
            <a:r>
              <a:rPr lang="en-US" sz="1600" dirty="0">
                <a:latin typeface="+mj-lt"/>
              </a:rPr>
              <a:t>Keep a steady rate of </a:t>
            </a:r>
            <a:r>
              <a:rPr lang="en-US" sz="1600" dirty="0" smtClean="0">
                <a:latin typeface="+mj-lt"/>
              </a:rPr>
              <a:t>3 </a:t>
            </a:r>
            <a:r>
              <a:rPr lang="en-US" sz="1600" dirty="0" smtClean="0">
                <a:latin typeface="+mj-lt"/>
              </a:rPr>
              <a:t>cm/sec</a:t>
            </a:r>
            <a:endParaRPr lang="en-US" sz="1600" dirty="0">
              <a:latin typeface="+mj-lt"/>
            </a:endParaRPr>
          </a:p>
        </p:txBody>
      </p:sp>
      <p:pic>
        <p:nvPicPr>
          <p:cNvPr id="15363" name="Picture 4"/>
          <p:cNvPicPr>
            <a:picLocks noChangeAspect="1" noChangeArrowheads="1"/>
          </p:cNvPicPr>
          <p:nvPr/>
        </p:nvPicPr>
        <p:blipFill>
          <a:blip r:embed="rId3" cstate="print"/>
          <a:srcRect/>
          <a:stretch>
            <a:fillRect/>
          </a:stretch>
        </p:blipFill>
        <p:spPr bwMode="auto">
          <a:xfrm>
            <a:off x="1333500" y="2738438"/>
            <a:ext cx="285750" cy="285750"/>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srcRect/>
          <a:stretch>
            <a:fillRect/>
          </a:stretch>
        </p:blipFill>
        <p:spPr bwMode="auto">
          <a:xfrm>
            <a:off x="1331913" y="3503613"/>
            <a:ext cx="285750" cy="285750"/>
          </a:xfrm>
          <a:prstGeom prst="rect">
            <a:avLst/>
          </a:prstGeom>
          <a:noFill/>
          <a:ln w="9525">
            <a:noFill/>
            <a:miter lim="800000"/>
            <a:headEnd/>
            <a:tailEnd/>
          </a:ln>
        </p:spPr>
      </p:pic>
      <p:sp>
        <p:nvSpPr>
          <p:cNvPr id="21"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24"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Experiment</a:t>
            </a:r>
            <a:endParaRPr lang="es-ES_tradnl" sz="2400" b="1" baseline="30000" dirty="0">
              <a:solidFill>
                <a:schemeClr val="bg1"/>
              </a:solidFill>
            </a:endParaRPr>
          </a:p>
        </p:txBody>
      </p:sp>
      <p:sp>
        <p:nvSpPr>
          <p:cNvPr id="26"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4338" name="Picture 2" descr="C:\Users\Efecto13\Desktop\CLASES TRADUCCION\Clases Globisens\Biot Savart\Biot-Savat's-law-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0112" y="2096174"/>
            <a:ext cx="2592288" cy="41476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cs typeface="Calibri" pitchFamily="34" charset="0"/>
              </a:rPr>
              <a:t>Endothermic and exothermic reactions</a:t>
            </a:r>
            <a:endParaRPr lang="es-ES_tradnl" sz="2400" b="1" baseline="30000" dirty="0">
              <a:solidFill>
                <a:schemeClr val="bg1"/>
              </a:solidFill>
              <a:latin typeface="+mj-lt"/>
              <a:cs typeface="Calibri" pitchFamily="34" charset="0"/>
            </a:endParaRPr>
          </a:p>
        </p:txBody>
      </p:sp>
      <p:sp>
        <p:nvSpPr>
          <p:cNvPr id="17" name="16 CuadroTexto"/>
          <p:cNvSpPr txBox="1"/>
          <p:nvPr/>
        </p:nvSpPr>
        <p:spPr>
          <a:xfrm>
            <a:off x="5508625" y="1389063"/>
            <a:ext cx="3333750" cy="415925"/>
          </a:xfrm>
          <a:prstGeom prst="rect">
            <a:avLst/>
          </a:prstGeom>
          <a:noFill/>
        </p:spPr>
        <p:txBody>
          <a:bodyPr anchor="b">
            <a:spAutoFit/>
          </a:bodyPr>
          <a:lstStyle/>
          <a:p>
            <a:pPr algn="just" fontAlgn="auto">
              <a:spcBef>
                <a:spcPts val="0"/>
              </a:spcBef>
              <a:spcAft>
                <a:spcPts val="0"/>
              </a:spcAft>
              <a:defRPr/>
            </a:pPr>
            <a:r>
              <a:rPr lang="en-US" sz="1050" dirty="0">
                <a:solidFill>
                  <a:schemeClr val="bg1">
                    <a:lumMod val="50000"/>
                  </a:schemeClr>
                </a:solidFill>
                <a:latin typeface="+mn-lt"/>
                <a:cs typeface="+mn-cs"/>
              </a:rPr>
              <a:t>Performing different measurements to examine which reactions release or consume heat.</a:t>
            </a:r>
            <a:endParaRPr lang="es-CL" sz="1050" dirty="0">
              <a:solidFill>
                <a:schemeClr val="bg1">
                  <a:lumMod val="50000"/>
                </a:schemeClr>
              </a:solidFill>
              <a:latin typeface="+mn-lt"/>
              <a:cs typeface="+mn-cs"/>
            </a:endParaRPr>
          </a:p>
        </p:txBody>
      </p:sp>
      <p:pic>
        <p:nvPicPr>
          <p:cNvPr id="16389" name="4 Imagen" descr="Imagen1.jpg"/>
          <p:cNvPicPr>
            <a:picLocks noChangeAspect="1"/>
          </p:cNvPicPr>
          <p:nvPr/>
        </p:nvPicPr>
        <p:blipFill>
          <a:blip r:embed="rId2" cstate="print"/>
          <a:srcRect/>
          <a:stretch>
            <a:fillRect/>
          </a:stretch>
        </p:blipFill>
        <p:spPr bwMode="auto">
          <a:xfrm>
            <a:off x="0" y="19050"/>
            <a:ext cx="9180512" cy="6838950"/>
          </a:xfrm>
          <a:prstGeom prst="rect">
            <a:avLst/>
          </a:prstGeom>
          <a:noFill/>
          <a:ln w="9525">
            <a:noFill/>
            <a:miter lim="800000"/>
            <a:headEnd/>
            <a:tailEnd/>
          </a:ln>
        </p:spPr>
      </p:pic>
      <p:sp>
        <p:nvSpPr>
          <p:cNvPr id="43014" name="10 Rectángulo"/>
          <p:cNvSpPr>
            <a:spLocks noChangeArrowheads="1"/>
          </p:cNvSpPr>
          <p:nvPr/>
        </p:nvSpPr>
        <p:spPr bwMode="auto">
          <a:xfrm>
            <a:off x="1706228" y="2565400"/>
            <a:ext cx="5674083" cy="338554"/>
          </a:xfrm>
          <a:prstGeom prst="rect">
            <a:avLst/>
          </a:prstGeom>
          <a:noFill/>
          <a:ln w="9525">
            <a:noFill/>
            <a:miter lim="800000"/>
            <a:headEnd/>
            <a:tailEnd/>
          </a:ln>
        </p:spPr>
        <p:txBody>
          <a:bodyPr wrap="square">
            <a:spAutoFit/>
          </a:bodyPr>
          <a:lstStyle/>
          <a:p>
            <a:pPr>
              <a:defRPr/>
            </a:pPr>
            <a:r>
              <a:rPr lang="en-US" sz="1600" dirty="0" smtClean="0">
                <a:latin typeface="+mj-lt"/>
                <a:cs typeface="+mn-cs"/>
              </a:rPr>
              <a:t>Repeat </a:t>
            </a:r>
            <a:r>
              <a:rPr lang="en-US" sz="1600" dirty="0">
                <a:latin typeface="+mj-lt"/>
                <a:cs typeface="+mn-cs"/>
              </a:rPr>
              <a:t>the procedure above using </a:t>
            </a:r>
            <a:r>
              <a:rPr lang="en-US" sz="1600" dirty="0" smtClean="0">
                <a:latin typeface="+mj-lt"/>
                <a:cs typeface="+mn-cs"/>
              </a:rPr>
              <a:t>these two other configurations</a:t>
            </a:r>
            <a:r>
              <a:rPr lang="en-US" sz="1600" dirty="0">
                <a:latin typeface="+mj-lt"/>
                <a:cs typeface="+mn-cs"/>
              </a:rPr>
              <a:t>:</a:t>
            </a:r>
            <a:endParaRPr lang="es-CL" sz="1600" dirty="0">
              <a:latin typeface="+mj-lt"/>
              <a:cs typeface="+mn-cs"/>
            </a:endParaRPr>
          </a:p>
        </p:txBody>
      </p:sp>
      <p:pic>
        <p:nvPicPr>
          <p:cNvPr id="33" name="Picture 6"/>
          <p:cNvPicPr>
            <a:picLocks noChangeAspect="1" noChangeArrowheads="1"/>
          </p:cNvPicPr>
          <p:nvPr/>
        </p:nvPicPr>
        <p:blipFill>
          <a:blip r:embed="rId3" cstate="print"/>
          <a:srcRect/>
          <a:stretch>
            <a:fillRect/>
          </a:stretch>
        </p:blipFill>
        <p:spPr bwMode="auto">
          <a:xfrm>
            <a:off x="1331640" y="2571744"/>
            <a:ext cx="285750" cy="285750"/>
          </a:xfrm>
          <a:prstGeom prst="rect">
            <a:avLst/>
          </a:prstGeom>
          <a:noFill/>
          <a:ln w="9525">
            <a:noFill/>
            <a:miter lim="800000"/>
            <a:headEnd/>
            <a:tailEnd/>
          </a:ln>
        </p:spPr>
      </p:pic>
      <p:sp>
        <p:nvSpPr>
          <p:cNvPr id="34"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35"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Experiment</a:t>
            </a:r>
            <a:endParaRPr lang="es-ES_tradnl" sz="2400" b="1" baseline="30000" dirty="0">
              <a:solidFill>
                <a:schemeClr val="bg1"/>
              </a:solidFill>
            </a:endParaRPr>
          </a:p>
        </p:txBody>
      </p:sp>
      <p:sp>
        <p:nvSpPr>
          <p:cNvPr id="36"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0243" name="Picture 3" descr="C:\Users\Efecto13\Desktop\CLASES TRADUCCION\Clases Globisens\Biot Savart\Biot-Savat's-law-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7664" y="2952241"/>
            <a:ext cx="3096344" cy="35010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C:\Users\Efecto13\Desktop\CLASES TRADUCCION\Clases Globisens\Biot Savart\Biot-Savat's-law-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8" y="2852936"/>
            <a:ext cx="3659849" cy="33843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692275" y="2492375"/>
            <a:ext cx="6264275" cy="2062163"/>
          </a:xfrm>
          <a:prstGeom prst="rect">
            <a:avLst/>
          </a:prstGeom>
          <a:noFill/>
          <a:ln w="9525">
            <a:noFill/>
            <a:miter lim="800000"/>
            <a:headEnd/>
            <a:tailEnd/>
          </a:ln>
        </p:spPr>
        <p:txBody>
          <a:bodyPr>
            <a:spAutoFit/>
          </a:bodyPr>
          <a:lstStyle/>
          <a:p>
            <a:pPr algn="just">
              <a:defRPr/>
            </a:pPr>
            <a:r>
              <a:rPr lang="en-US" sz="1600" dirty="0">
                <a:latin typeface="+mj-lt"/>
                <a:cs typeface="+mn-cs"/>
              </a:rPr>
              <a:t>In each of the graphs indicate the </a:t>
            </a:r>
            <a:r>
              <a:rPr lang="es-ES" sz="1600" dirty="0">
                <a:latin typeface="+mj-lt"/>
                <a:cs typeface="+mn-cs"/>
              </a:rPr>
              <a:t>points where </a:t>
            </a:r>
            <a:r>
              <a:rPr lang="es-ES" sz="1600" dirty="0" err="1">
                <a:latin typeface="+mj-lt"/>
                <a:cs typeface="+mn-cs"/>
              </a:rPr>
              <a:t>the</a:t>
            </a:r>
            <a:r>
              <a:rPr lang="es-ES" sz="1600" dirty="0">
                <a:latin typeface="+mj-lt"/>
                <a:cs typeface="+mn-cs"/>
              </a:rPr>
              <a:t> </a:t>
            </a:r>
            <a:r>
              <a:rPr lang="es-ES" sz="1600" dirty="0" err="1" smtClean="0">
                <a:latin typeface="+mj-lt"/>
                <a:cs typeface="+mn-cs"/>
              </a:rPr>
              <a:t>plot’s</a:t>
            </a:r>
            <a:r>
              <a:rPr lang="es-ES" sz="1600" dirty="0">
                <a:latin typeface="+mj-lt"/>
                <a:cs typeface="+mn-cs"/>
              </a:rPr>
              <a:t> </a:t>
            </a:r>
            <a:r>
              <a:rPr lang="es-ES" sz="1600" dirty="0" err="1" smtClean="0">
                <a:latin typeface="+mj-lt"/>
                <a:cs typeface="+mn-cs"/>
              </a:rPr>
              <a:t>curvature</a:t>
            </a:r>
            <a:r>
              <a:rPr lang="es-ES" sz="1600" dirty="0" smtClean="0">
                <a:latin typeface="+mj-lt"/>
                <a:cs typeface="+mn-cs"/>
              </a:rPr>
              <a:t> </a:t>
            </a:r>
            <a:r>
              <a:rPr lang="es-ES" sz="1600" dirty="0">
                <a:latin typeface="+mj-lt"/>
                <a:cs typeface="+mn-cs"/>
              </a:rPr>
              <a:t>changes </a:t>
            </a:r>
            <a:r>
              <a:rPr lang="es-ES" sz="1600" dirty="0" err="1">
                <a:latin typeface="+mj-lt"/>
                <a:cs typeface="+mn-cs"/>
              </a:rPr>
              <a:t>using</a:t>
            </a:r>
            <a:r>
              <a:rPr lang="es-ES" sz="1600" dirty="0">
                <a:latin typeface="+mj-lt"/>
                <a:cs typeface="+mn-cs"/>
              </a:rPr>
              <a:t> </a:t>
            </a:r>
            <a:r>
              <a:rPr lang="es-ES" sz="1600" dirty="0" err="1" smtClean="0">
                <a:latin typeface="+mj-lt"/>
                <a:cs typeface="+mn-cs"/>
              </a:rPr>
              <a:t>the</a:t>
            </a:r>
            <a:r>
              <a:rPr lang="es-ES" sz="1600" dirty="0" smtClean="0">
                <a:latin typeface="+mj-lt"/>
                <a:cs typeface="+mn-cs"/>
              </a:rPr>
              <a:t> </a:t>
            </a:r>
            <a:r>
              <a:rPr lang="es-ES" sz="1600" dirty="0" err="1" smtClean="0">
                <a:latin typeface="+mj-lt"/>
                <a:cs typeface="+mn-cs"/>
              </a:rPr>
              <a:t>two</a:t>
            </a:r>
            <a:r>
              <a:rPr lang="es-ES" sz="1600" dirty="0" smtClean="0">
                <a:latin typeface="+mj-lt"/>
                <a:cs typeface="+mn-cs"/>
              </a:rPr>
              <a:t> </a:t>
            </a:r>
            <a:r>
              <a:rPr lang="es-ES" sz="1600" dirty="0" err="1" smtClean="0">
                <a:latin typeface="+mj-lt"/>
                <a:cs typeface="+mn-cs"/>
              </a:rPr>
              <a:t>tools</a:t>
            </a:r>
            <a:r>
              <a:rPr lang="es-ES" sz="1600" dirty="0" smtClean="0">
                <a:latin typeface="+mj-lt"/>
                <a:cs typeface="+mn-cs"/>
              </a:rPr>
              <a:t>:          </a:t>
            </a:r>
            <a:r>
              <a:rPr lang="es-ES" sz="1600" dirty="0">
                <a:latin typeface="+mj-lt"/>
                <a:cs typeface="+mn-cs"/>
              </a:rPr>
              <a:t>and </a:t>
            </a:r>
            <a:endParaRPr lang="es-CL" sz="1600" dirty="0">
              <a:latin typeface="Arial" charset="0"/>
              <a:cs typeface="+mn-cs"/>
            </a:endParaRPr>
          </a:p>
          <a:p>
            <a:pPr algn="just">
              <a:defRPr/>
            </a:pPr>
            <a:endParaRPr lang="en-US" sz="1600" dirty="0">
              <a:latin typeface="Calibri" pitchFamily="34" charset="0"/>
              <a:cs typeface="+mn-cs"/>
            </a:endParaRPr>
          </a:p>
          <a:p>
            <a:pPr algn="just">
              <a:defRPr/>
            </a:pPr>
            <a:r>
              <a:rPr lang="en-US" sz="1600" dirty="0">
                <a:latin typeface="+mj-lt"/>
              </a:rPr>
              <a:t>Consider your movement of the probe as a constant speed of </a:t>
            </a:r>
            <a:r>
              <a:rPr lang="en-US" sz="1600" dirty="0" smtClean="0">
                <a:latin typeface="+mj-lt"/>
              </a:rPr>
              <a:t>3 </a:t>
            </a:r>
            <a:r>
              <a:rPr lang="en-US" sz="1600" dirty="0" smtClean="0">
                <a:latin typeface="+mj-lt"/>
              </a:rPr>
              <a:t>cm/sec </a:t>
            </a:r>
            <a:r>
              <a:rPr lang="en-US" sz="1600" dirty="0">
                <a:latin typeface="+mj-lt"/>
              </a:rPr>
              <a:t>for each case and use the time scale as a distance scale.</a:t>
            </a:r>
          </a:p>
          <a:p>
            <a:pPr algn="just">
              <a:defRPr/>
            </a:pPr>
            <a:endParaRPr lang="en-US" sz="1600" dirty="0">
              <a:latin typeface="+mj-lt"/>
              <a:cs typeface="+mn-cs"/>
            </a:endParaRPr>
          </a:p>
          <a:p>
            <a:pPr algn="just">
              <a:defRPr/>
            </a:pPr>
            <a:r>
              <a:rPr lang="en-US" sz="1600" dirty="0">
                <a:latin typeface="+mj-lt"/>
                <a:cs typeface="+mn-cs"/>
              </a:rPr>
              <a:t>After this</a:t>
            </a:r>
            <a:r>
              <a:rPr lang="en-US" sz="1600" dirty="0" smtClean="0">
                <a:latin typeface="+mj-lt"/>
                <a:cs typeface="+mn-cs"/>
              </a:rPr>
              <a:t>, use </a:t>
            </a:r>
            <a:r>
              <a:rPr lang="en-US" sz="1600" dirty="0">
                <a:latin typeface="+mj-lt"/>
                <a:cs typeface="+mn-cs"/>
              </a:rPr>
              <a:t>the tool         to relate </a:t>
            </a:r>
            <a:r>
              <a:rPr lang="en-US" sz="1600" dirty="0" smtClean="0">
                <a:latin typeface="+mj-lt"/>
                <a:cs typeface="+mn-cs"/>
              </a:rPr>
              <a:t>these </a:t>
            </a:r>
            <a:r>
              <a:rPr lang="en-US" sz="1600" dirty="0">
                <a:latin typeface="+mj-lt"/>
                <a:cs typeface="+mn-cs"/>
              </a:rPr>
              <a:t>points with special features of the coil.</a:t>
            </a:r>
          </a:p>
        </p:txBody>
      </p:sp>
      <p:pic>
        <p:nvPicPr>
          <p:cNvPr id="17411" name="Picture 2"/>
          <p:cNvPicPr>
            <a:picLocks noChangeAspect="1" noChangeArrowheads="1"/>
          </p:cNvPicPr>
          <p:nvPr/>
        </p:nvPicPr>
        <p:blipFill>
          <a:blip r:embed="rId3" cstate="print"/>
          <a:srcRect/>
          <a:stretch>
            <a:fillRect/>
          </a:stretch>
        </p:blipFill>
        <p:spPr bwMode="auto">
          <a:xfrm>
            <a:off x="1331913" y="2514600"/>
            <a:ext cx="285750" cy="285750"/>
          </a:xfrm>
          <a:prstGeom prst="rect">
            <a:avLst/>
          </a:prstGeom>
          <a:noFill/>
          <a:ln w="9525">
            <a:noFill/>
            <a:miter lim="800000"/>
            <a:headEnd/>
            <a:tailEnd/>
          </a:ln>
        </p:spPr>
      </p:pic>
      <p:pic>
        <p:nvPicPr>
          <p:cNvPr id="17412" name="Picture 3"/>
          <p:cNvPicPr>
            <a:picLocks noChangeAspect="1" noChangeArrowheads="1"/>
          </p:cNvPicPr>
          <p:nvPr/>
        </p:nvPicPr>
        <p:blipFill>
          <a:blip r:embed="rId4" cstate="print"/>
          <a:srcRect/>
          <a:stretch>
            <a:fillRect/>
          </a:stretch>
        </p:blipFill>
        <p:spPr bwMode="auto">
          <a:xfrm>
            <a:off x="1331913" y="3308350"/>
            <a:ext cx="285750" cy="285750"/>
          </a:xfrm>
          <a:prstGeom prst="rect">
            <a:avLst/>
          </a:prstGeom>
          <a:noFill/>
          <a:ln w="9525">
            <a:noFill/>
            <a:miter lim="800000"/>
            <a:headEnd/>
            <a:tailEnd/>
          </a:ln>
        </p:spPr>
      </p:pic>
      <p:pic>
        <p:nvPicPr>
          <p:cNvPr id="17413" name="7 Imagen"/>
          <p:cNvPicPr>
            <a:picLocks noChangeAspect="1"/>
          </p:cNvPicPr>
          <p:nvPr/>
        </p:nvPicPr>
        <p:blipFill>
          <a:blip r:embed="rId5" cstate="print"/>
          <a:srcRect/>
          <a:stretch>
            <a:fillRect/>
          </a:stretch>
        </p:blipFill>
        <p:spPr bwMode="auto">
          <a:xfrm>
            <a:off x="3768477" y="3933825"/>
            <a:ext cx="371475" cy="352425"/>
          </a:xfrm>
          <a:prstGeom prst="rect">
            <a:avLst/>
          </a:prstGeom>
          <a:noFill/>
          <a:ln w="9525">
            <a:noFill/>
            <a:miter lim="800000"/>
            <a:headEnd/>
            <a:tailEnd/>
          </a:ln>
        </p:spPr>
      </p:pic>
      <p:pic>
        <p:nvPicPr>
          <p:cNvPr id="17415" name="Picture 4"/>
          <p:cNvPicPr>
            <a:picLocks noChangeAspect="1" noChangeArrowheads="1"/>
          </p:cNvPicPr>
          <p:nvPr/>
        </p:nvPicPr>
        <p:blipFill>
          <a:blip r:embed="rId6" cstate="print"/>
          <a:srcRect/>
          <a:stretch>
            <a:fillRect/>
          </a:stretch>
        </p:blipFill>
        <p:spPr bwMode="auto">
          <a:xfrm>
            <a:off x="1331913" y="4005263"/>
            <a:ext cx="285750" cy="287337"/>
          </a:xfrm>
          <a:prstGeom prst="rect">
            <a:avLst/>
          </a:prstGeom>
          <a:noFill/>
          <a:ln w="9525">
            <a:noFill/>
            <a:miter lim="800000"/>
            <a:headEnd/>
            <a:tailEnd/>
          </a:ln>
        </p:spPr>
      </p:pic>
      <p:pic>
        <p:nvPicPr>
          <p:cNvPr id="17416" name="Picture 10"/>
          <p:cNvPicPr>
            <a:picLocks noChangeAspect="1" noChangeArrowheads="1"/>
          </p:cNvPicPr>
          <p:nvPr/>
        </p:nvPicPr>
        <p:blipFill>
          <a:blip r:embed="rId7" cstate="print"/>
          <a:srcRect/>
          <a:stretch>
            <a:fillRect/>
          </a:stretch>
        </p:blipFill>
        <p:spPr bwMode="auto">
          <a:xfrm>
            <a:off x="4211960" y="2782888"/>
            <a:ext cx="298450" cy="273050"/>
          </a:xfrm>
          <a:prstGeom prst="rect">
            <a:avLst/>
          </a:prstGeom>
          <a:noFill/>
          <a:ln w="9525">
            <a:noFill/>
            <a:miter lim="800000"/>
            <a:headEnd/>
            <a:tailEnd/>
          </a:ln>
          <a:effectLst/>
        </p:spPr>
      </p:pic>
      <p:pic>
        <p:nvPicPr>
          <p:cNvPr id="17419" name="23 Imagen"/>
          <p:cNvPicPr>
            <a:picLocks noChangeAspect="1" noChangeArrowheads="1"/>
          </p:cNvPicPr>
          <p:nvPr/>
        </p:nvPicPr>
        <p:blipFill>
          <a:blip r:embed="rId8" cstate="print"/>
          <a:srcRect/>
          <a:stretch>
            <a:fillRect/>
          </a:stretch>
        </p:blipFill>
        <p:spPr bwMode="auto">
          <a:xfrm>
            <a:off x="4946005" y="2753519"/>
            <a:ext cx="346075" cy="331788"/>
          </a:xfrm>
          <a:prstGeom prst="rect">
            <a:avLst/>
          </a:prstGeom>
          <a:noFill/>
          <a:ln w="9525">
            <a:noFill/>
            <a:miter lim="800000"/>
            <a:headEnd/>
            <a:tailEnd/>
          </a:ln>
        </p:spPr>
      </p:pic>
      <p:sp>
        <p:nvSpPr>
          <p:cNvPr id="1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4"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Results</a:t>
            </a:r>
            <a:r>
              <a:rPr lang="es-ES_tradnl" sz="2400" b="1" baseline="30000" dirty="0">
                <a:solidFill>
                  <a:schemeClr val="bg1"/>
                </a:solidFill>
              </a:rPr>
              <a:t> and </a:t>
            </a:r>
            <a:r>
              <a:rPr lang="es-ES_tradnl" sz="2400" b="1" baseline="30000" dirty="0" err="1">
                <a:solidFill>
                  <a:schemeClr val="bg1"/>
                </a:solidFill>
              </a:rPr>
              <a:t>analysis</a:t>
            </a:r>
            <a:endParaRPr lang="es-ES_tradnl" sz="2400" b="1" baseline="30000" dirty="0">
              <a:solidFill>
                <a:schemeClr val="bg1"/>
              </a:solidFill>
            </a:endParaRPr>
          </a:p>
        </p:txBody>
      </p:sp>
      <p:sp>
        <p:nvSpPr>
          <p:cNvPr id="16"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6 Imagen"/>
          <p:cNvPicPr>
            <a:picLocks noChangeAspect="1"/>
          </p:cNvPicPr>
          <p:nvPr/>
        </p:nvPicPr>
        <p:blipFill>
          <a:blip r:embed="rId3" cstate="print"/>
          <a:srcRect/>
          <a:stretch>
            <a:fillRect/>
          </a:stretch>
        </p:blipFill>
        <p:spPr bwMode="auto">
          <a:xfrm>
            <a:off x="1617663" y="2708275"/>
            <a:ext cx="6267450" cy="576263"/>
          </a:xfrm>
          <a:prstGeom prst="rect">
            <a:avLst/>
          </a:prstGeom>
          <a:noFill/>
          <a:ln w="9525">
            <a:noFill/>
            <a:miter lim="800000"/>
            <a:headEnd/>
            <a:tailEnd/>
          </a:ln>
        </p:spPr>
      </p:pic>
      <p:pic>
        <p:nvPicPr>
          <p:cNvPr id="18435"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754313"/>
            <a:ext cx="5729288" cy="523875"/>
          </a:xfrm>
          <a:prstGeom prst="rect">
            <a:avLst/>
          </a:prstGeom>
          <a:noFill/>
          <a:ln w="9525">
            <a:noFill/>
            <a:miter lim="800000"/>
            <a:headEnd/>
            <a:tailEnd/>
          </a:ln>
        </p:spPr>
        <p:txBody>
          <a:bodyPr>
            <a:spAutoFit/>
          </a:bodyPr>
          <a:lstStyle/>
          <a:p>
            <a:pPr algn="just">
              <a:defRPr/>
            </a:pPr>
            <a:r>
              <a:rPr lang="en-US" sz="1400" b="1" dirty="0">
                <a:latin typeface="+mj-lt"/>
                <a:cs typeface="+mn-cs"/>
              </a:rPr>
              <a:t>Compare the </a:t>
            </a:r>
            <a:r>
              <a:rPr lang="en-US" sz="1400" b="1" dirty="0" smtClean="0">
                <a:latin typeface="+mj-lt"/>
                <a:cs typeface="+mn-cs"/>
              </a:rPr>
              <a:t>measurements at </a:t>
            </a:r>
            <a:r>
              <a:rPr lang="en-US" sz="1400" b="1" dirty="0">
                <a:latin typeface="+mj-lt"/>
                <a:cs typeface="+mn-cs"/>
              </a:rPr>
              <a:t>the middle, </a:t>
            </a:r>
            <a:r>
              <a:rPr lang="en-US" sz="1400" b="1" dirty="0" smtClean="0">
                <a:latin typeface="+mj-lt"/>
                <a:cs typeface="+mn-cs"/>
              </a:rPr>
              <a:t>center </a:t>
            </a:r>
            <a:r>
              <a:rPr lang="en-US" sz="1400" b="1" dirty="0">
                <a:latin typeface="+mj-lt"/>
                <a:cs typeface="+mn-cs"/>
              </a:rPr>
              <a:t>and </a:t>
            </a:r>
            <a:r>
              <a:rPr lang="en-US" sz="1400" b="1" dirty="0" smtClean="0">
                <a:latin typeface="+mj-lt"/>
                <a:cs typeface="+mn-cs"/>
              </a:rPr>
              <a:t>edges </a:t>
            </a:r>
            <a:r>
              <a:rPr lang="en-US" sz="1400" b="1" dirty="0">
                <a:latin typeface="+mj-lt"/>
                <a:cs typeface="+mn-cs"/>
              </a:rPr>
              <a:t>of the coil in all graphs. How do these relate to your initial hypothesis?</a:t>
            </a:r>
            <a:endParaRPr lang="es-CL" sz="1400" b="1" dirty="0">
              <a:latin typeface="+mj-lt"/>
              <a:cs typeface="+mn-cs"/>
            </a:endParaRPr>
          </a:p>
        </p:txBody>
      </p:sp>
      <p:pic>
        <p:nvPicPr>
          <p:cNvPr id="18437" name="17 Imagen"/>
          <p:cNvPicPr>
            <a:picLocks noChangeAspect="1"/>
          </p:cNvPicPr>
          <p:nvPr/>
        </p:nvPicPr>
        <p:blipFill>
          <a:blip r:embed="rId3" cstate="print"/>
          <a:srcRect/>
          <a:stretch>
            <a:fillRect/>
          </a:stretch>
        </p:blipFill>
        <p:spPr bwMode="auto">
          <a:xfrm>
            <a:off x="1627188" y="4724400"/>
            <a:ext cx="6267450" cy="649288"/>
          </a:xfrm>
          <a:prstGeom prst="rect">
            <a:avLst/>
          </a:prstGeom>
          <a:noFill/>
          <a:ln w="9525">
            <a:noFill/>
            <a:miter lim="800000"/>
            <a:headEnd/>
            <a:tailEnd/>
          </a:ln>
        </p:spPr>
      </p:pic>
      <p:pic>
        <p:nvPicPr>
          <p:cNvPr id="18438" name="18 Imagen"/>
          <p:cNvPicPr>
            <a:picLocks noChangeAspect="1"/>
          </p:cNvPicPr>
          <p:nvPr/>
        </p:nvPicPr>
        <p:blipFill>
          <a:blip r:embed="rId4" cstate="print"/>
          <a:srcRect/>
          <a:stretch>
            <a:fillRect/>
          </a:stretch>
        </p:blipFill>
        <p:spPr bwMode="auto">
          <a:xfrm>
            <a:off x="1349375" y="4652963"/>
            <a:ext cx="504825" cy="447675"/>
          </a:xfrm>
          <a:prstGeom prst="rect">
            <a:avLst/>
          </a:prstGeom>
          <a:noFill/>
          <a:ln w="9525">
            <a:noFill/>
            <a:miter lim="800000"/>
            <a:headEnd/>
            <a:tailEnd/>
          </a:ln>
        </p:spPr>
      </p:pic>
      <p:sp>
        <p:nvSpPr>
          <p:cNvPr id="45064" name="19 CuadroTexto"/>
          <p:cNvSpPr txBox="1">
            <a:spLocks noChangeArrowheads="1"/>
          </p:cNvSpPr>
          <p:nvPr/>
        </p:nvSpPr>
        <p:spPr bwMode="auto">
          <a:xfrm>
            <a:off x="1844675" y="4797425"/>
            <a:ext cx="5967413" cy="522288"/>
          </a:xfrm>
          <a:prstGeom prst="rect">
            <a:avLst/>
          </a:prstGeom>
          <a:noFill/>
          <a:ln w="9525">
            <a:noFill/>
            <a:miter lim="800000"/>
            <a:headEnd/>
            <a:tailEnd/>
          </a:ln>
        </p:spPr>
        <p:txBody>
          <a:bodyPr>
            <a:spAutoFit/>
          </a:bodyPr>
          <a:lstStyle/>
          <a:p>
            <a:pPr>
              <a:defRPr/>
            </a:pPr>
            <a:r>
              <a:rPr lang="en-US" sz="1400" b="1" dirty="0">
                <a:latin typeface="+mj-lt"/>
                <a:cs typeface="+mn-cs"/>
              </a:rPr>
              <a:t>What relation has the (+) and (-) power source connection set up on the results?</a:t>
            </a:r>
            <a:endParaRPr lang="es-CL" sz="1400" b="1" dirty="0">
              <a:latin typeface="+mj-lt"/>
              <a:cs typeface="+mn-cs"/>
            </a:endParaRPr>
          </a:p>
        </p:txBody>
      </p:sp>
      <p:pic>
        <p:nvPicPr>
          <p:cNvPr id="18440" name="20 Imagen"/>
          <p:cNvPicPr>
            <a:picLocks noChangeAspect="1"/>
          </p:cNvPicPr>
          <p:nvPr/>
        </p:nvPicPr>
        <p:blipFill>
          <a:blip r:embed="rId3" cstate="print"/>
          <a:srcRect/>
          <a:stretch>
            <a:fillRect/>
          </a:stretch>
        </p:blipFill>
        <p:spPr bwMode="auto">
          <a:xfrm>
            <a:off x="1609725" y="3716338"/>
            <a:ext cx="6267450" cy="576262"/>
          </a:xfrm>
          <a:prstGeom prst="rect">
            <a:avLst/>
          </a:prstGeom>
          <a:noFill/>
          <a:ln w="9525">
            <a:noFill/>
            <a:miter lim="800000"/>
            <a:headEnd/>
            <a:tailEnd/>
          </a:ln>
        </p:spPr>
      </p:pic>
      <p:pic>
        <p:nvPicPr>
          <p:cNvPr id="18441" name="21 Imagen"/>
          <p:cNvPicPr>
            <a:picLocks noChangeAspect="1"/>
          </p:cNvPicPr>
          <p:nvPr/>
        </p:nvPicPr>
        <p:blipFill>
          <a:blip r:embed="rId4" cstate="print"/>
          <a:srcRect/>
          <a:stretch>
            <a:fillRect/>
          </a:stretch>
        </p:blipFill>
        <p:spPr bwMode="auto">
          <a:xfrm>
            <a:off x="1331913" y="3644900"/>
            <a:ext cx="503237" cy="447675"/>
          </a:xfrm>
          <a:prstGeom prst="rect">
            <a:avLst/>
          </a:prstGeom>
          <a:noFill/>
          <a:ln w="9525">
            <a:noFill/>
            <a:miter lim="800000"/>
            <a:headEnd/>
            <a:tailEnd/>
          </a:ln>
        </p:spPr>
      </p:pic>
      <p:sp>
        <p:nvSpPr>
          <p:cNvPr id="45067" name="24 CuadroTexto"/>
          <p:cNvSpPr txBox="1">
            <a:spLocks noChangeArrowheads="1"/>
          </p:cNvSpPr>
          <p:nvPr/>
        </p:nvSpPr>
        <p:spPr bwMode="auto">
          <a:xfrm>
            <a:off x="1835150" y="3851275"/>
            <a:ext cx="4357688" cy="307975"/>
          </a:xfrm>
          <a:prstGeom prst="rect">
            <a:avLst/>
          </a:prstGeom>
          <a:noFill/>
          <a:ln w="9525">
            <a:noFill/>
            <a:miter lim="800000"/>
            <a:headEnd/>
            <a:tailEnd/>
          </a:ln>
        </p:spPr>
        <p:txBody>
          <a:bodyPr>
            <a:spAutoFit/>
          </a:bodyPr>
          <a:lstStyle/>
          <a:p>
            <a:pPr>
              <a:defRPr/>
            </a:pPr>
            <a:r>
              <a:rPr lang="en-US" sz="1400" b="1" dirty="0">
                <a:latin typeface="+mj-lt"/>
                <a:cs typeface="+mn-cs"/>
              </a:rPr>
              <a:t>What do negative values represent on the graphs?</a:t>
            </a:r>
            <a:endParaRPr lang="es-CL" sz="1400" b="1" dirty="0">
              <a:latin typeface="+mj-lt"/>
              <a:cs typeface="+mn-cs"/>
            </a:endParaRPr>
          </a:p>
        </p:txBody>
      </p:sp>
      <p:sp>
        <p:nvSpPr>
          <p:cNvPr id="14"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5"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Results</a:t>
            </a:r>
            <a:r>
              <a:rPr lang="es-ES_tradnl" sz="2400" b="1" baseline="30000" dirty="0">
                <a:solidFill>
                  <a:schemeClr val="bg1"/>
                </a:solidFill>
              </a:rPr>
              <a:t> and </a:t>
            </a:r>
            <a:r>
              <a:rPr lang="es-ES_tradnl" sz="2400" b="1" baseline="30000" dirty="0" err="1">
                <a:solidFill>
                  <a:schemeClr val="bg1"/>
                </a:solidFill>
              </a:rPr>
              <a:t>analysis</a:t>
            </a:r>
            <a:endParaRPr lang="es-ES_tradnl" sz="2400" b="1" baseline="30000" dirty="0">
              <a:solidFill>
                <a:schemeClr val="bg1"/>
              </a:solidFill>
            </a:endParaRPr>
          </a:p>
        </p:txBody>
      </p:sp>
      <p:sp>
        <p:nvSpPr>
          <p:cNvPr id="17"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19460" name="2 CuadroTexto"/>
          <p:cNvSpPr txBox="1">
            <a:spLocks noChangeArrowheads="1"/>
          </p:cNvSpPr>
          <p:nvPr/>
        </p:nvSpPr>
        <p:spPr bwMode="auto">
          <a:xfrm>
            <a:off x="1870075" y="2349500"/>
            <a:ext cx="5654675" cy="522288"/>
          </a:xfrm>
          <a:prstGeom prst="rect">
            <a:avLst/>
          </a:prstGeom>
          <a:noFill/>
          <a:ln w="9525">
            <a:noFill/>
            <a:miter lim="800000"/>
            <a:headEnd/>
            <a:tailEnd/>
          </a:ln>
        </p:spPr>
        <p:txBody>
          <a:bodyPr wrap="none">
            <a:spAutoFit/>
          </a:bodyPr>
          <a:lstStyle/>
          <a:p>
            <a:r>
              <a:rPr lang="en-US" sz="1400" b="1">
                <a:solidFill>
                  <a:srgbClr val="F7B047"/>
                </a:solidFill>
                <a:latin typeface="Calibri" pitchFamily="34" charset="0"/>
              </a:rPr>
              <a:t>The graph below should be similar to the one the students came up with:</a:t>
            </a:r>
            <a:r>
              <a:rPr lang="en-US" sz="1400" i="1">
                <a:solidFill>
                  <a:srgbClr val="F7B047"/>
                </a:solidFill>
                <a:latin typeface="Calibri" pitchFamily="34" charset="0"/>
              </a:rPr>
              <a:t> </a:t>
            </a:r>
            <a:endParaRPr lang="es-CL" sz="1400">
              <a:solidFill>
                <a:srgbClr val="F7B047"/>
              </a:solidFill>
              <a:latin typeface="Calibri" pitchFamily="34" charset="0"/>
            </a:endParaRPr>
          </a:p>
          <a:p>
            <a:endParaRPr lang="es-CL" sz="1400">
              <a:latin typeface="Calibri" pitchFamily="34" charset="0"/>
            </a:endParaRPr>
          </a:p>
        </p:txBody>
      </p:sp>
      <p:pic>
        <p:nvPicPr>
          <p:cNvPr id="19462" name="Picture 8"/>
          <p:cNvPicPr>
            <a:picLocks noChangeAspect="1" noChangeArrowheads="1"/>
          </p:cNvPicPr>
          <p:nvPr/>
        </p:nvPicPr>
        <p:blipFill>
          <a:blip r:embed="rId3" cstate="print"/>
          <a:srcRect/>
          <a:stretch>
            <a:fillRect/>
          </a:stretch>
        </p:blipFill>
        <p:spPr bwMode="auto">
          <a:xfrm>
            <a:off x="468313" y="2997200"/>
            <a:ext cx="7907337" cy="3471863"/>
          </a:xfrm>
          <a:prstGeom prst="rect">
            <a:avLst/>
          </a:prstGeom>
          <a:noFill/>
          <a:ln w="9525">
            <a:noFill/>
            <a:miter lim="800000"/>
            <a:headEnd/>
            <a:tailEnd/>
          </a:ln>
          <a:effectLst/>
        </p:spPr>
      </p:pic>
      <p:sp>
        <p:nvSpPr>
          <p:cNvPr id="8"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9"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Results</a:t>
            </a:r>
            <a:r>
              <a:rPr lang="es-ES_tradnl" sz="2400" b="1" baseline="30000" dirty="0">
                <a:solidFill>
                  <a:schemeClr val="bg1"/>
                </a:solidFill>
              </a:rPr>
              <a:t> and </a:t>
            </a:r>
            <a:r>
              <a:rPr lang="es-ES_tradnl" sz="2400" b="1" baseline="30000" dirty="0" err="1">
                <a:solidFill>
                  <a:schemeClr val="bg1"/>
                </a:solidFill>
              </a:rPr>
              <a:t>analysis</a:t>
            </a:r>
            <a:endParaRPr lang="es-ES_tradnl" sz="2400" b="1" baseline="30000" dirty="0">
              <a:solidFill>
                <a:schemeClr val="bg1"/>
              </a:solidFill>
            </a:endParaRPr>
          </a:p>
        </p:txBody>
      </p:sp>
      <p:sp>
        <p:nvSpPr>
          <p:cNvPr id="10"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350" y="2636838"/>
            <a:ext cx="6005513" cy="1512887"/>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075"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4"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Objective</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4342" name="2 CuadroTexto"/>
          <p:cNvSpPr txBox="1">
            <a:spLocks noChangeArrowheads="1"/>
          </p:cNvSpPr>
          <p:nvPr/>
        </p:nvSpPr>
        <p:spPr bwMode="auto">
          <a:xfrm>
            <a:off x="1619250" y="2708275"/>
            <a:ext cx="5694363" cy="1323975"/>
          </a:xfrm>
          <a:prstGeom prst="rect">
            <a:avLst/>
          </a:prstGeom>
          <a:noFill/>
          <a:ln w="9525">
            <a:noFill/>
            <a:miter lim="800000"/>
            <a:headEnd/>
            <a:tailEnd/>
          </a:ln>
        </p:spPr>
        <p:txBody>
          <a:bodyPr>
            <a:spAutoFit/>
          </a:bodyPr>
          <a:lstStyle/>
          <a:p>
            <a:pPr algn="just">
              <a:defRPr/>
            </a:pPr>
            <a:r>
              <a:rPr lang="en-US" sz="1600" dirty="0">
                <a:latin typeface="+mj-lt"/>
                <a:cs typeface="+mn-cs"/>
              </a:rPr>
              <a:t>The goal of the activity is to investigate the surroundings of an isolated copper coil, fed with a low voltage direct current source. Using </a:t>
            </a:r>
            <a:r>
              <a:rPr lang="en-US" sz="1600" dirty="0" smtClean="0">
                <a:latin typeface="+mj-lt"/>
                <a:cs typeface="+mn-cs"/>
              </a:rPr>
              <a:t>the </a:t>
            </a:r>
            <a:r>
              <a:rPr lang="en-US" sz="1600" dirty="0" err="1" smtClean="0">
                <a:latin typeface="+mj-lt"/>
                <a:cs typeface="+mn-cs"/>
              </a:rPr>
              <a:t>Biot</a:t>
            </a:r>
            <a:r>
              <a:rPr lang="en-US" sz="1600" dirty="0" smtClean="0">
                <a:latin typeface="+mj-lt"/>
                <a:cs typeface="+mn-cs"/>
              </a:rPr>
              <a:t>-</a:t>
            </a:r>
            <a:r>
              <a:rPr lang="en-US" sz="1600" dirty="0" err="1" smtClean="0">
                <a:latin typeface="+mj-lt"/>
                <a:cs typeface="+mn-cs"/>
              </a:rPr>
              <a:t>Savart</a:t>
            </a:r>
            <a:r>
              <a:rPr lang="en-US" sz="1600" dirty="0" smtClean="0">
                <a:latin typeface="+mj-lt"/>
                <a:cs typeface="+mn-cs"/>
              </a:rPr>
              <a:t> </a:t>
            </a:r>
            <a:r>
              <a:rPr lang="en-US" sz="1600" dirty="0">
                <a:latin typeface="+mj-lt"/>
                <a:cs typeface="+mn-cs"/>
              </a:rPr>
              <a:t>law, </a:t>
            </a:r>
            <a:r>
              <a:rPr lang="en-US" sz="1600" dirty="0" err="1" smtClean="0">
                <a:latin typeface="+mj-lt"/>
                <a:cs typeface="+mn-cs"/>
              </a:rPr>
              <a:t>measurments</a:t>
            </a:r>
            <a:r>
              <a:rPr lang="en-US" sz="1600" dirty="0" smtClean="0">
                <a:latin typeface="+mj-lt"/>
                <a:cs typeface="+mn-cs"/>
              </a:rPr>
              <a:t> </a:t>
            </a:r>
            <a:r>
              <a:rPr lang="en-US" sz="1600" dirty="0">
                <a:latin typeface="+mj-lt"/>
                <a:cs typeface="+mn-cs"/>
              </a:rPr>
              <a:t>of magnetic flux intensity </a:t>
            </a:r>
            <a:r>
              <a:rPr lang="en-US" sz="1600" dirty="0" smtClean="0">
                <a:latin typeface="+mj-lt"/>
                <a:cs typeface="+mn-cs"/>
              </a:rPr>
              <a:t>in </a:t>
            </a:r>
            <a:r>
              <a:rPr lang="en-US" sz="1600" dirty="0">
                <a:latin typeface="+mj-lt"/>
                <a:cs typeface="+mn-cs"/>
              </a:rPr>
              <a:t>different directions around the coil will allow students to determine the field-line distribution in space.</a:t>
            </a:r>
          </a:p>
        </p:txBody>
      </p:sp>
      <p:sp>
        <p:nvSpPr>
          <p:cNvPr id="7"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20484" name="2 CuadroTexto"/>
          <p:cNvSpPr txBox="1">
            <a:spLocks noChangeArrowheads="1"/>
          </p:cNvSpPr>
          <p:nvPr/>
        </p:nvSpPr>
        <p:spPr bwMode="auto">
          <a:xfrm>
            <a:off x="1870075" y="2349500"/>
            <a:ext cx="5654675" cy="522288"/>
          </a:xfrm>
          <a:prstGeom prst="rect">
            <a:avLst/>
          </a:prstGeom>
          <a:noFill/>
          <a:ln w="9525">
            <a:noFill/>
            <a:miter lim="800000"/>
            <a:headEnd/>
            <a:tailEnd/>
          </a:ln>
        </p:spPr>
        <p:txBody>
          <a:bodyPr wrap="none">
            <a:spAutoFit/>
          </a:bodyPr>
          <a:lstStyle/>
          <a:p>
            <a:r>
              <a:rPr lang="en-US" sz="1400" b="1">
                <a:solidFill>
                  <a:srgbClr val="F7B047"/>
                </a:solidFill>
                <a:latin typeface="Calibri" pitchFamily="34" charset="0"/>
              </a:rPr>
              <a:t>The graph below should be similar to the one the students came up with:</a:t>
            </a:r>
            <a:r>
              <a:rPr lang="en-US" sz="1400" i="1">
                <a:solidFill>
                  <a:srgbClr val="F7B047"/>
                </a:solidFill>
                <a:latin typeface="Calibri" pitchFamily="34" charset="0"/>
              </a:rPr>
              <a:t> </a:t>
            </a:r>
            <a:endParaRPr lang="es-CL" sz="1400">
              <a:solidFill>
                <a:srgbClr val="F7B047"/>
              </a:solidFill>
              <a:latin typeface="Calibri" pitchFamily="34" charset="0"/>
            </a:endParaRPr>
          </a:p>
          <a:p>
            <a:endParaRPr lang="es-CL" sz="1400">
              <a:latin typeface="Calibri"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571472" y="3068960"/>
            <a:ext cx="7744944" cy="3308350"/>
          </a:xfrm>
          <a:prstGeom prst="rect">
            <a:avLst/>
          </a:prstGeom>
          <a:noFill/>
          <a:ln w="9525">
            <a:noFill/>
            <a:miter lim="800000"/>
            <a:headEnd/>
            <a:tailEnd/>
          </a:ln>
          <a:effectLst/>
        </p:spPr>
      </p:pic>
      <p:sp>
        <p:nvSpPr>
          <p:cNvPr id="8"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9"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Results</a:t>
            </a:r>
            <a:r>
              <a:rPr lang="es-ES_tradnl" sz="2400" b="1" baseline="30000" dirty="0">
                <a:solidFill>
                  <a:schemeClr val="bg1"/>
                </a:solidFill>
              </a:rPr>
              <a:t> and </a:t>
            </a:r>
            <a:r>
              <a:rPr lang="es-ES_tradnl" sz="2400" b="1" baseline="30000" dirty="0" err="1">
                <a:solidFill>
                  <a:schemeClr val="bg1"/>
                </a:solidFill>
              </a:rPr>
              <a:t>analysis</a:t>
            </a:r>
            <a:endParaRPr lang="es-ES_tradnl" sz="2400" b="1" baseline="30000" dirty="0">
              <a:solidFill>
                <a:schemeClr val="bg1"/>
              </a:solidFill>
            </a:endParaRPr>
          </a:p>
        </p:txBody>
      </p:sp>
      <p:sp>
        <p:nvSpPr>
          <p:cNvPr id="11"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76475"/>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21508" name="2 CuadroTexto"/>
          <p:cNvSpPr txBox="1">
            <a:spLocks noChangeArrowheads="1"/>
          </p:cNvSpPr>
          <p:nvPr/>
        </p:nvSpPr>
        <p:spPr bwMode="auto">
          <a:xfrm>
            <a:off x="1870075" y="2349500"/>
            <a:ext cx="5654675" cy="522288"/>
          </a:xfrm>
          <a:prstGeom prst="rect">
            <a:avLst/>
          </a:prstGeom>
          <a:noFill/>
          <a:ln w="9525">
            <a:noFill/>
            <a:miter lim="800000"/>
            <a:headEnd/>
            <a:tailEnd/>
          </a:ln>
        </p:spPr>
        <p:txBody>
          <a:bodyPr wrap="none">
            <a:spAutoFit/>
          </a:bodyPr>
          <a:lstStyle/>
          <a:p>
            <a:r>
              <a:rPr lang="en-US" sz="1400" b="1">
                <a:solidFill>
                  <a:srgbClr val="F7B047"/>
                </a:solidFill>
                <a:latin typeface="Calibri" pitchFamily="34" charset="0"/>
              </a:rPr>
              <a:t>The graph below should be similar to the one the students came up with:</a:t>
            </a:r>
            <a:r>
              <a:rPr lang="en-US" sz="1400" i="1">
                <a:solidFill>
                  <a:srgbClr val="F7B047"/>
                </a:solidFill>
                <a:latin typeface="Calibri" pitchFamily="34" charset="0"/>
              </a:rPr>
              <a:t> </a:t>
            </a:r>
            <a:endParaRPr lang="es-CL" sz="1400">
              <a:solidFill>
                <a:srgbClr val="F7B047"/>
              </a:solidFill>
              <a:latin typeface="Calibri" pitchFamily="34" charset="0"/>
            </a:endParaRPr>
          </a:p>
          <a:p>
            <a:endParaRPr lang="es-CL" sz="1400">
              <a:latin typeface="Calibri" pitchFamily="34" charset="0"/>
            </a:endParaRPr>
          </a:p>
        </p:txBody>
      </p:sp>
      <p:sp>
        <p:nvSpPr>
          <p:cNvPr id="8"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0"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Results</a:t>
            </a:r>
            <a:r>
              <a:rPr lang="es-ES_tradnl" sz="2400" b="1" baseline="30000" dirty="0">
                <a:solidFill>
                  <a:schemeClr val="bg1"/>
                </a:solidFill>
              </a:rPr>
              <a:t> and </a:t>
            </a:r>
            <a:r>
              <a:rPr lang="es-ES_tradnl" sz="2400" b="1" baseline="30000" dirty="0" err="1">
                <a:solidFill>
                  <a:schemeClr val="bg1"/>
                </a:solidFill>
              </a:rPr>
              <a:t>analysis</a:t>
            </a:r>
            <a:endParaRPr lang="es-ES_tradnl" sz="2400" b="1" baseline="30000" dirty="0">
              <a:solidFill>
                <a:schemeClr val="bg1"/>
              </a:solidFill>
            </a:endParaRPr>
          </a:p>
        </p:txBody>
      </p:sp>
      <p:sp>
        <p:nvSpPr>
          <p:cNvPr id="11"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9" name="8 Imagen" descr="GRAFICO1.jpg"/>
          <p:cNvPicPr>
            <a:picLocks noChangeAspect="1"/>
          </p:cNvPicPr>
          <p:nvPr/>
        </p:nvPicPr>
        <p:blipFill>
          <a:blip r:embed="rId3" cstate="print"/>
          <a:stretch>
            <a:fillRect/>
          </a:stretch>
        </p:blipFill>
        <p:spPr>
          <a:xfrm>
            <a:off x="1142976" y="3000373"/>
            <a:ext cx="7215238" cy="29692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9 Imagen"/>
          <p:cNvPicPr>
            <a:picLocks noChangeAspect="1"/>
          </p:cNvPicPr>
          <p:nvPr/>
        </p:nvPicPr>
        <p:blipFill>
          <a:blip r:embed="rId2" cstate="print"/>
          <a:srcRect/>
          <a:stretch>
            <a:fillRect/>
          </a:stretch>
        </p:blipFill>
        <p:spPr bwMode="auto">
          <a:xfrm>
            <a:off x="1331913" y="4610100"/>
            <a:ext cx="6480175" cy="1555204"/>
          </a:xfrm>
          <a:prstGeom prst="rect">
            <a:avLst/>
          </a:prstGeom>
          <a:noFill/>
          <a:ln w="9525">
            <a:noFill/>
            <a:miter lim="800000"/>
            <a:headEnd/>
            <a:tailEnd/>
          </a:ln>
        </p:spPr>
      </p:pic>
      <p:sp>
        <p:nvSpPr>
          <p:cNvPr id="6" name="2 Subtítulo"/>
          <p:cNvSpPr txBox="1">
            <a:spLocks/>
          </p:cNvSpPr>
          <p:nvPr/>
        </p:nvSpPr>
        <p:spPr>
          <a:xfrm>
            <a:off x="5651500" y="1862534"/>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Conclusion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22" name="21 Rectángulo redondeado"/>
          <p:cNvSpPr/>
          <p:nvPr/>
        </p:nvSpPr>
        <p:spPr>
          <a:xfrm>
            <a:off x="1331913" y="4487862"/>
            <a:ext cx="6480175" cy="8207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23" name="16 Imagen"/>
          <p:cNvPicPr>
            <a:picLocks noChangeAspect="1"/>
          </p:cNvPicPr>
          <p:nvPr/>
        </p:nvPicPr>
        <p:blipFill>
          <a:blip r:embed="rId3" cstate="print"/>
          <a:srcRect b="5208"/>
          <a:stretch>
            <a:fillRect/>
          </a:stretch>
        </p:blipFill>
        <p:spPr bwMode="auto">
          <a:xfrm>
            <a:off x="1042988" y="4402137"/>
            <a:ext cx="6842125" cy="415925"/>
          </a:xfrm>
          <a:prstGeom prst="rect">
            <a:avLst/>
          </a:prstGeom>
          <a:noFill/>
          <a:ln w="9525">
            <a:noFill/>
            <a:miter lim="800000"/>
            <a:headEnd/>
            <a:tailEnd/>
          </a:ln>
        </p:spPr>
      </p:pic>
      <p:sp>
        <p:nvSpPr>
          <p:cNvPr id="47108" name="8 CuadroTexto"/>
          <p:cNvSpPr txBox="1">
            <a:spLocks noChangeArrowheads="1"/>
          </p:cNvSpPr>
          <p:nvPr/>
        </p:nvSpPr>
        <p:spPr bwMode="auto">
          <a:xfrm>
            <a:off x="1530351" y="4508500"/>
            <a:ext cx="6210001" cy="1600438"/>
          </a:xfrm>
          <a:prstGeom prst="rect">
            <a:avLst/>
          </a:prstGeom>
          <a:noFill/>
          <a:ln w="9525">
            <a:noFill/>
            <a:miter lim="800000"/>
            <a:headEnd/>
            <a:tailEnd/>
          </a:ln>
        </p:spPr>
        <p:txBody>
          <a:bodyPr wrap="square">
            <a:spAutoFit/>
          </a:bodyPr>
          <a:lstStyle/>
          <a:p>
            <a:pPr algn="just">
              <a:defRPr/>
            </a:pPr>
            <a:r>
              <a:rPr lang="en-US" sz="1400" b="1" dirty="0">
                <a:latin typeface="+mj-lt"/>
                <a:cs typeface="+mn-cs"/>
              </a:rPr>
              <a:t>Consider, for all three </a:t>
            </a:r>
            <a:r>
              <a:rPr lang="en-US" sz="1400" b="1" dirty="0" smtClean="0">
                <a:latin typeface="+mj-lt"/>
                <a:cs typeface="+mn-cs"/>
              </a:rPr>
              <a:t>graphs the </a:t>
            </a:r>
            <a:r>
              <a:rPr lang="en-US" sz="1400" b="1" dirty="0" err="1" smtClean="0">
                <a:latin typeface="+mj-lt"/>
                <a:cs typeface="+mn-cs"/>
              </a:rPr>
              <a:t>Biot</a:t>
            </a:r>
            <a:r>
              <a:rPr lang="en-US" sz="1400" b="1" dirty="0" smtClean="0">
                <a:latin typeface="+mj-lt"/>
                <a:cs typeface="+mn-cs"/>
              </a:rPr>
              <a:t>-</a:t>
            </a:r>
            <a:r>
              <a:rPr lang="en-US" sz="1400" b="1" dirty="0" err="1" smtClean="0">
                <a:latin typeface="+mj-lt"/>
                <a:cs typeface="+mn-cs"/>
              </a:rPr>
              <a:t>Savart</a:t>
            </a:r>
            <a:r>
              <a:rPr lang="en-US" sz="1400" b="1" dirty="0" smtClean="0">
                <a:latin typeface="+mj-lt"/>
                <a:cs typeface="+mn-cs"/>
              </a:rPr>
              <a:t> </a:t>
            </a:r>
            <a:r>
              <a:rPr lang="en-US" sz="1400" b="1" dirty="0">
                <a:latin typeface="+mj-lt"/>
                <a:cs typeface="+mn-cs"/>
              </a:rPr>
              <a:t>law and the (+) and (-) connection set up to predict the direction of the field lines near both edges of the coil. Is this prediction consistent with the results?</a:t>
            </a:r>
          </a:p>
          <a:p>
            <a:pPr algn="just">
              <a:defRPr/>
            </a:pPr>
            <a:endParaRPr lang="en-US" sz="1400" b="1" dirty="0">
              <a:latin typeface="+mj-lt"/>
              <a:cs typeface="+mn-cs"/>
            </a:endParaRPr>
          </a:p>
          <a:p>
            <a:pPr algn="just">
              <a:defRPr/>
            </a:pPr>
            <a:r>
              <a:rPr lang="en-US" sz="1400" dirty="0" smtClean="0">
                <a:latin typeface="+mj-lt"/>
                <a:cs typeface="+mn-cs"/>
              </a:rPr>
              <a:t>Students </a:t>
            </a:r>
            <a:r>
              <a:rPr lang="en-US" sz="1400" dirty="0">
                <a:latin typeface="+mj-lt"/>
                <a:cs typeface="+mn-cs"/>
              </a:rPr>
              <a:t>could determine and draw the direction of the field lines around each of the coil’s edges and surroundings using the coil’s cylindrical symmetry, </a:t>
            </a:r>
            <a:r>
              <a:rPr lang="en-US" sz="1400" dirty="0" smtClean="0">
                <a:latin typeface="+mj-lt"/>
                <a:cs typeface="+mn-cs"/>
              </a:rPr>
              <a:t>the </a:t>
            </a:r>
            <a:r>
              <a:rPr lang="en-US" sz="1400" dirty="0" err="1" smtClean="0">
                <a:latin typeface="+mj-lt"/>
                <a:cs typeface="+mn-cs"/>
              </a:rPr>
              <a:t>Biot</a:t>
            </a:r>
            <a:r>
              <a:rPr lang="en-US" sz="1400" dirty="0" smtClean="0">
                <a:latin typeface="+mj-lt"/>
                <a:cs typeface="+mn-cs"/>
              </a:rPr>
              <a:t>-</a:t>
            </a:r>
            <a:r>
              <a:rPr lang="en-US" sz="1400" dirty="0" err="1" smtClean="0">
                <a:latin typeface="+mj-lt"/>
                <a:cs typeface="+mn-cs"/>
              </a:rPr>
              <a:t>Savart</a:t>
            </a:r>
            <a:r>
              <a:rPr lang="en-US" sz="1400" dirty="0" smtClean="0">
                <a:latin typeface="+mj-lt"/>
                <a:cs typeface="+mn-cs"/>
              </a:rPr>
              <a:t> </a:t>
            </a:r>
            <a:r>
              <a:rPr lang="en-US" sz="1400" dirty="0">
                <a:latin typeface="+mj-lt"/>
                <a:cs typeface="+mn-cs"/>
              </a:rPr>
              <a:t>law, and the results from all three measurements.</a:t>
            </a:r>
          </a:p>
        </p:txBody>
      </p:sp>
      <p:pic>
        <p:nvPicPr>
          <p:cNvPr id="22534" name="10 Imagen"/>
          <p:cNvPicPr>
            <a:picLocks noChangeAspect="1"/>
          </p:cNvPicPr>
          <p:nvPr/>
        </p:nvPicPr>
        <p:blipFill>
          <a:blip r:embed="rId2" cstate="print"/>
          <a:srcRect/>
          <a:stretch>
            <a:fillRect/>
          </a:stretch>
        </p:blipFill>
        <p:spPr bwMode="auto">
          <a:xfrm>
            <a:off x="1330325" y="2753246"/>
            <a:ext cx="6481763" cy="1467842"/>
          </a:xfrm>
          <a:prstGeom prst="rect">
            <a:avLst/>
          </a:prstGeom>
          <a:noFill/>
          <a:ln w="9525">
            <a:noFill/>
            <a:miter lim="800000"/>
            <a:headEnd/>
            <a:tailEnd/>
          </a:ln>
        </p:spPr>
      </p:pic>
      <p:sp>
        <p:nvSpPr>
          <p:cNvPr id="16" name="15 Rectángulo redondeado"/>
          <p:cNvSpPr/>
          <p:nvPr/>
        </p:nvSpPr>
        <p:spPr>
          <a:xfrm>
            <a:off x="1331913" y="2578620"/>
            <a:ext cx="6480175" cy="562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22536" name="16 Imagen"/>
          <p:cNvPicPr>
            <a:picLocks noChangeAspect="1"/>
          </p:cNvPicPr>
          <p:nvPr/>
        </p:nvPicPr>
        <p:blipFill>
          <a:blip r:embed="rId3" cstate="print"/>
          <a:srcRect b="5208"/>
          <a:stretch>
            <a:fillRect/>
          </a:stretch>
        </p:blipFill>
        <p:spPr bwMode="auto">
          <a:xfrm>
            <a:off x="1042988" y="2492896"/>
            <a:ext cx="6842125" cy="415925"/>
          </a:xfrm>
          <a:prstGeom prst="rect">
            <a:avLst/>
          </a:prstGeom>
          <a:noFill/>
          <a:ln w="9525">
            <a:noFill/>
            <a:miter lim="800000"/>
            <a:headEnd/>
            <a:tailEnd/>
          </a:ln>
        </p:spPr>
      </p:pic>
      <p:sp>
        <p:nvSpPr>
          <p:cNvPr id="47114" name="17 CuadroTexto"/>
          <p:cNvSpPr txBox="1">
            <a:spLocks noChangeArrowheads="1"/>
          </p:cNvSpPr>
          <p:nvPr/>
        </p:nvSpPr>
        <p:spPr bwMode="auto">
          <a:xfrm>
            <a:off x="1474788" y="2548642"/>
            <a:ext cx="6264928" cy="1600438"/>
          </a:xfrm>
          <a:prstGeom prst="rect">
            <a:avLst/>
          </a:prstGeom>
          <a:noFill/>
          <a:ln w="9525">
            <a:noFill/>
            <a:miter lim="800000"/>
            <a:headEnd/>
            <a:tailEnd/>
          </a:ln>
        </p:spPr>
        <p:txBody>
          <a:bodyPr wrap="square">
            <a:spAutoFit/>
          </a:bodyPr>
          <a:lstStyle/>
          <a:p>
            <a:pPr algn="just">
              <a:defRPr/>
            </a:pPr>
            <a:r>
              <a:rPr lang="en-US" sz="1400" b="1" dirty="0">
                <a:latin typeface="+mj-lt"/>
                <a:cs typeface="+mn-cs"/>
              </a:rPr>
              <a:t>For each graph, determine the regions where magnetic field lines are more compressed. Is there a relation between them and the coil’s geometry</a:t>
            </a:r>
            <a:r>
              <a:rPr lang="en-US" sz="1400" b="1" dirty="0" smtClean="0">
                <a:latin typeface="+mj-lt"/>
                <a:cs typeface="+mn-cs"/>
              </a:rPr>
              <a:t>?</a:t>
            </a:r>
          </a:p>
          <a:p>
            <a:pPr algn="just">
              <a:defRPr/>
            </a:pPr>
            <a:endParaRPr lang="en-US" sz="1400" dirty="0">
              <a:latin typeface="+mj-lt"/>
              <a:cs typeface="+mn-cs"/>
            </a:endParaRPr>
          </a:p>
          <a:p>
            <a:pPr algn="just">
              <a:defRPr/>
            </a:pPr>
            <a:r>
              <a:rPr lang="en-US" sz="1400" dirty="0">
                <a:latin typeface="+mj-lt"/>
                <a:cs typeface="+mn-cs"/>
              </a:rPr>
              <a:t>Students could present any graph according to the position of the sensor and the coil </a:t>
            </a:r>
            <a:r>
              <a:rPr lang="en-US" sz="1400" dirty="0" smtClean="0">
                <a:latin typeface="+mj-lt"/>
                <a:cs typeface="+mn-cs"/>
              </a:rPr>
              <a:t>in </a:t>
            </a:r>
            <a:r>
              <a:rPr lang="en-US" sz="1400" dirty="0">
                <a:latin typeface="+mj-lt"/>
                <a:cs typeface="+mn-cs"/>
              </a:rPr>
              <a:t>each case. They could account the relation between the curvature changes on the graph and the field line distribution variations near the coil edges, center, and middle part.</a:t>
            </a:r>
            <a:endParaRPr lang="es-CL" sz="1400" dirty="0">
              <a:latin typeface="+mj-lt"/>
              <a:cs typeface="+mn-cs"/>
            </a:endParaRPr>
          </a:p>
        </p:txBody>
      </p:sp>
      <p:sp>
        <p:nvSpPr>
          <p:cNvPr id="17"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9"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1500" y="1862534"/>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Conclusion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9"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6" name="Picture 2" descr="C:\Users\Efecto13\Desktop\CLASES TRADUCCION\Clases Globisens\Biot Savart\Biot-Savat's-law-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260870"/>
            <a:ext cx="6984776" cy="41391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1500" y="1862534"/>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Conclusion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9"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pic>
        <p:nvPicPr>
          <p:cNvPr id="10243" name="Picture 3" descr="C:\Users\Efecto13\Desktop\CLASES TRADUCCION\Clases Globisens\Biot Savart\Biot-Savat's-law-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4123" y="2276872"/>
            <a:ext cx="6926269" cy="41044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5602" name="7 Imagen"/>
          <p:cNvPicPr>
            <a:picLocks noChangeAspect="1"/>
          </p:cNvPicPr>
          <p:nvPr/>
        </p:nvPicPr>
        <p:blipFill>
          <a:blip r:embed="rId3" cstate="print"/>
          <a:srcRect/>
          <a:stretch>
            <a:fillRect/>
          </a:stretch>
        </p:blipFill>
        <p:spPr bwMode="auto">
          <a:xfrm>
            <a:off x="1331912" y="2681288"/>
            <a:ext cx="6480175" cy="1463884"/>
          </a:xfrm>
          <a:prstGeom prst="rect">
            <a:avLst/>
          </a:prstGeom>
          <a:noFill/>
          <a:ln w="9525">
            <a:noFill/>
            <a:miter lim="800000"/>
            <a:headEnd/>
            <a:tailEnd/>
          </a:ln>
        </p:spPr>
      </p:pic>
      <p:sp>
        <p:nvSpPr>
          <p:cNvPr id="4" name="2 Subtítulo"/>
          <p:cNvSpPr txBox="1">
            <a:spLocks/>
          </p:cNvSpPr>
          <p:nvPr/>
        </p:nvSpPr>
        <p:spPr>
          <a:xfrm>
            <a:off x="5651500" y="1844675"/>
            <a:ext cx="3571875"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rPr>
              <a:t>Activities for further application</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pic>
        <p:nvPicPr>
          <p:cNvPr id="25604" name="12 Imagen"/>
          <p:cNvPicPr>
            <a:picLocks noChangeAspect="1"/>
          </p:cNvPicPr>
          <p:nvPr/>
        </p:nvPicPr>
        <p:blipFill>
          <a:blip r:embed="rId3" cstate="print"/>
          <a:srcRect/>
          <a:stretch>
            <a:fillRect/>
          </a:stretch>
        </p:blipFill>
        <p:spPr bwMode="auto">
          <a:xfrm>
            <a:off x="1331913" y="4805362"/>
            <a:ext cx="6480174" cy="1215925"/>
          </a:xfrm>
          <a:prstGeom prst="rect">
            <a:avLst/>
          </a:prstGeom>
          <a:noFill/>
          <a:ln w="9525">
            <a:noFill/>
            <a:miter lim="800000"/>
            <a:headEnd/>
            <a:tailEnd/>
          </a:ln>
        </p:spPr>
      </p:pic>
      <p:sp>
        <p:nvSpPr>
          <p:cNvPr id="20" name="19 Rectángulo redondeado"/>
          <p:cNvSpPr/>
          <p:nvPr/>
        </p:nvSpPr>
        <p:spPr>
          <a:xfrm>
            <a:off x="1331913" y="2434853"/>
            <a:ext cx="6480175" cy="41808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25606" name="19 Imagen"/>
          <p:cNvPicPr>
            <a:picLocks noChangeAspect="1"/>
          </p:cNvPicPr>
          <p:nvPr/>
        </p:nvPicPr>
        <p:blipFill rotWithShape="1">
          <a:blip r:embed="rId4" cstate="print"/>
          <a:srcRect r="1436" b="33082"/>
          <a:stretch/>
        </p:blipFill>
        <p:spPr bwMode="auto">
          <a:xfrm>
            <a:off x="1055688" y="2339975"/>
            <a:ext cx="6449707" cy="439801"/>
          </a:xfrm>
          <a:prstGeom prst="rect">
            <a:avLst/>
          </a:prstGeom>
          <a:noFill/>
          <a:ln w="9525">
            <a:noFill/>
            <a:miter lim="800000"/>
            <a:headEnd/>
            <a:tailEnd/>
          </a:ln>
        </p:spPr>
      </p:pic>
      <p:sp>
        <p:nvSpPr>
          <p:cNvPr id="48136" name="23 CuadroTexto"/>
          <p:cNvSpPr txBox="1">
            <a:spLocks noChangeArrowheads="1"/>
          </p:cNvSpPr>
          <p:nvPr/>
        </p:nvSpPr>
        <p:spPr bwMode="auto">
          <a:xfrm>
            <a:off x="1552576" y="2476634"/>
            <a:ext cx="6043612" cy="1600438"/>
          </a:xfrm>
          <a:prstGeom prst="rect">
            <a:avLst/>
          </a:prstGeom>
          <a:noFill/>
          <a:ln w="9525">
            <a:noFill/>
            <a:miter lim="800000"/>
            <a:headEnd/>
            <a:tailEnd/>
          </a:ln>
        </p:spPr>
        <p:txBody>
          <a:bodyPr>
            <a:spAutoFit/>
          </a:bodyPr>
          <a:lstStyle/>
          <a:p>
            <a:pPr>
              <a:defRPr/>
            </a:pPr>
            <a:r>
              <a:rPr lang="en-US" sz="1400" b="1" dirty="0">
                <a:latin typeface="+mj-lt"/>
                <a:cs typeface="+mn-cs"/>
              </a:rPr>
              <a:t>Can this knowledge be useful for creating strong magnetic fields?</a:t>
            </a:r>
          </a:p>
          <a:p>
            <a:pPr>
              <a:defRPr/>
            </a:pPr>
            <a:endParaRPr lang="en-US" sz="1400" b="1" dirty="0">
              <a:latin typeface="+mj-lt"/>
              <a:cs typeface="+mn-cs"/>
            </a:endParaRPr>
          </a:p>
          <a:p>
            <a:pPr algn="just">
              <a:defRPr/>
            </a:pPr>
            <a:r>
              <a:rPr lang="en-US" sz="1400" dirty="0">
                <a:latin typeface="+mj-lt"/>
                <a:cs typeface="+mn-cs"/>
              </a:rPr>
              <a:t>Students could recognize that magnetic intensity is related with the amount and direction of field lines that cross a certain surface </a:t>
            </a:r>
            <a:r>
              <a:rPr lang="en-US" sz="1400" dirty="0" smtClean="0">
                <a:latin typeface="+mj-lt"/>
                <a:cs typeface="+mn-cs"/>
              </a:rPr>
              <a:t>in </a:t>
            </a:r>
            <a:r>
              <a:rPr lang="en-US" sz="1400" dirty="0">
                <a:latin typeface="+mj-lt"/>
                <a:cs typeface="+mn-cs"/>
              </a:rPr>
              <a:t>a certain region of space. Thus, by studying the space distribution of field lines in different configurations of magnets and coils, it is possible to design specific systems that can bend or accumulate them </a:t>
            </a:r>
            <a:r>
              <a:rPr lang="en-US" sz="1400" dirty="0" smtClean="0">
                <a:latin typeface="+mj-lt"/>
                <a:cs typeface="+mn-cs"/>
              </a:rPr>
              <a:t>in </a:t>
            </a:r>
            <a:r>
              <a:rPr lang="en-US" sz="1400" dirty="0">
                <a:latin typeface="+mj-lt"/>
                <a:cs typeface="+mn-cs"/>
              </a:rPr>
              <a:t>a small region.</a:t>
            </a:r>
          </a:p>
        </p:txBody>
      </p:sp>
      <p:sp>
        <p:nvSpPr>
          <p:cNvPr id="26" name="25 Rectángulo"/>
          <p:cNvSpPr/>
          <p:nvPr/>
        </p:nvSpPr>
        <p:spPr>
          <a:xfrm>
            <a:off x="1331913" y="5238751"/>
            <a:ext cx="6264275" cy="215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19" name="18 Rectángulo redondeado"/>
          <p:cNvSpPr/>
          <p:nvPr/>
        </p:nvSpPr>
        <p:spPr>
          <a:xfrm>
            <a:off x="1325562" y="4317206"/>
            <a:ext cx="6480175" cy="8207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8" name="19 Imagen"/>
          <p:cNvPicPr>
            <a:picLocks noChangeAspect="1"/>
          </p:cNvPicPr>
          <p:nvPr/>
        </p:nvPicPr>
        <p:blipFill rotWithShape="1">
          <a:blip r:embed="rId4" cstate="print"/>
          <a:srcRect r="1436"/>
          <a:stretch/>
        </p:blipFill>
        <p:spPr bwMode="auto">
          <a:xfrm>
            <a:off x="1055688" y="4226135"/>
            <a:ext cx="6449707" cy="657225"/>
          </a:xfrm>
          <a:prstGeom prst="rect">
            <a:avLst/>
          </a:prstGeom>
          <a:noFill/>
          <a:ln w="9525">
            <a:noFill/>
            <a:miter lim="800000"/>
            <a:headEnd/>
            <a:tailEnd/>
          </a:ln>
        </p:spPr>
      </p:pic>
      <p:sp>
        <p:nvSpPr>
          <p:cNvPr id="15" name="26 CuadroTexto"/>
          <p:cNvSpPr txBox="1">
            <a:spLocks noChangeArrowheads="1"/>
          </p:cNvSpPr>
          <p:nvPr/>
        </p:nvSpPr>
        <p:spPr bwMode="auto">
          <a:xfrm>
            <a:off x="1539875" y="4357688"/>
            <a:ext cx="6051550" cy="1600438"/>
          </a:xfrm>
          <a:prstGeom prst="rect">
            <a:avLst/>
          </a:prstGeom>
          <a:noFill/>
          <a:ln w="9525">
            <a:noFill/>
            <a:miter lim="800000"/>
            <a:headEnd/>
            <a:tailEnd/>
          </a:ln>
        </p:spPr>
        <p:txBody>
          <a:bodyPr>
            <a:spAutoFit/>
          </a:bodyPr>
          <a:lstStyle/>
          <a:p>
            <a:pPr algn="just">
              <a:defRPr/>
            </a:pPr>
            <a:r>
              <a:rPr lang="en-US" sz="1400" b="1" dirty="0">
                <a:latin typeface="+mj-lt"/>
                <a:cs typeface="+mn-cs"/>
              </a:rPr>
              <a:t>What effect can a moving magnet have on a piece of conductor wire? Is this effect any different if the wire is curved as a ring? Use </a:t>
            </a:r>
            <a:r>
              <a:rPr lang="en-US" sz="1400" b="1" dirty="0" smtClean="0">
                <a:latin typeface="+mj-lt"/>
                <a:cs typeface="+mn-cs"/>
              </a:rPr>
              <a:t>the </a:t>
            </a:r>
            <a:r>
              <a:rPr lang="en-US" sz="1400" b="1" dirty="0" err="1" smtClean="0">
                <a:latin typeface="+mj-lt"/>
                <a:cs typeface="+mn-cs"/>
              </a:rPr>
              <a:t>Biot</a:t>
            </a:r>
            <a:r>
              <a:rPr lang="en-US" sz="1400" b="1" dirty="0" smtClean="0">
                <a:latin typeface="+mj-lt"/>
                <a:cs typeface="+mn-cs"/>
              </a:rPr>
              <a:t>-</a:t>
            </a:r>
            <a:r>
              <a:rPr lang="en-US" sz="1400" b="1" dirty="0" err="1" smtClean="0">
                <a:latin typeface="+mj-lt"/>
                <a:cs typeface="+mn-cs"/>
              </a:rPr>
              <a:t>Savart</a:t>
            </a:r>
            <a:r>
              <a:rPr lang="en-US" sz="1400" b="1" dirty="0" smtClean="0">
                <a:latin typeface="+mj-lt"/>
                <a:cs typeface="+mn-cs"/>
              </a:rPr>
              <a:t> </a:t>
            </a:r>
            <a:r>
              <a:rPr lang="en-US" sz="1400" b="1" dirty="0">
                <a:latin typeface="+mj-lt"/>
                <a:cs typeface="+mn-cs"/>
              </a:rPr>
              <a:t>law to justify your </a:t>
            </a:r>
            <a:r>
              <a:rPr lang="en-US" sz="1400" b="1" dirty="0" smtClean="0">
                <a:latin typeface="+mj-lt"/>
                <a:cs typeface="+mn-cs"/>
              </a:rPr>
              <a:t>answer </a:t>
            </a:r>
            <a:r>
              <a:rPr lang="en-US" sz="1400" b="1" dirty="0">
                <a:latin typeface="+mj-lt"/>
                <a:cs typeface="+mn-cs"/>
              </a:rPr>
              <a:t>and the </a:t>
            </a:r>
            <a:r>
              <a:rPr lang="en-US" sz="1400" b="1" dirty="0" err="1">
                <a:latin typeface="+mj-lt"/>
                <a:cs typeface="+mn-cs"/>
              </a:rPr>
              <a:t>Labdisc</a:t>
            </a:r>
            <a:r>
              <a:rPr lang="en-US" sz="1400" b="1" dirty="0">
                <a:latin typeface="+mj-lt"/>
                <a:cs typeface="+mn-cs"/>
              </a:rPr>
              <a:t> magnetic </a:t>
            </a:r>
            <a:r>
              <a:rPr lang="en-US" sz="1400" b="1" dirty="0" smtClean="0">
                <a:latin typeface="+mj-lt"/>
                <a:cs typeface="+mn-cs"/>
              </a:rPr>
              <a:t>sensor to </a:t>
            </a:r>
            <a:r>
              <a:rPr lang="en-US" sz="1400" b="1" dirty="0">
                <a:latin typeface="+mj-lt"/>
                <a:cs typeface="+mn-cs"/>
              </a:rPr>
              <a:t>test it.</a:t>
            </a:r>
          </a:p>
          <a:p>
            <a:pPr algn="just">
              <a:defRPr/>
            </a:pPr>
            <a:endParaRPr lang="en-US" sz="1400" b="1" dirty="0">
              <a:latin typeface="+mj-lt"/>
              <a:cs typeface="+mn-cs"/>
            </a:endParaRPr>
          </a:p>
          <a:p>
            <a:pPr algn="just">
              <a:defRPr/>
            </a:pPr>
            <a:r>
              <a:rPr lang="en-US" sz="1400" dirty="0">
                <a:latin typeface="+mj-lt"/>
                <a:cs typeface="+mn-cs"/>
              </a:rPr>
              <a:t>Students can justify their answer by using the vector product between current and relative position directions as a reference for field </a:t>
            </a:r>
            <a:r>
              <a:rPr lang="en-US" sz="1400" dirty="0" smtClean="0">
                <a:latin typeface="+mj-lt"/>
                <a:cs typeface="+mn-cs"/>
              </a:rPr>
              <a:t>direction. Then determine </a:t>
            </a:r>
            <a:r>
              <a:rPr lang="en-US" sz="1400" dirty="0">
                <a:latin typeface="+mj-lt"/>
                <a:cs typeface="+mn-cs"/>
              </a:rPr>
              <a:t>the magnetic flux variation across the area that is constrained by the wire ring.</a:t>
            </a:r>
          </a:p>
        </p:txBody>
      </p:sp>
      <p:sp>
        <p:nvSpPr>
          <p:cNvPr id="16"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7"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t>
            </a:r>
            <a:r>
              <a:rPr lang="en-US" sz="1000" dirty="0">
                <a:solidFill>
                  <a:schemeClr val="bg1">
                    <a:lumMod val="50000"/>
                  </a:schemeClr>
                </a:solidFill>
                <a:latin typeface="Arial" charset="0"/>
                <a:cs typeface="+mn-cs"/>
              </a:rPr>
              <a:t>an </a:t>
            </a:r>
            <a:r>
              <a:rPr lang="en-US" sz="1000" dirty="0" smtClean="0">
                <a:solidFill>
                  <a:schemeClr val="bg1">
                    <a:lumMod val="50000"/>
                  </a:schemeClr>
                </a:solidFill>
                <a:latin typeface="Arial" charset="0"/>
                <a:cs typeface="+mn-cs"/>
              </a:rPr>
              <a:t>inducting </a:t>
            </a:r>
            <a:r>
              <a:rPr lang="en-US" sz="1000" dirty="0">
                <a:solidFill>
                  <a:schemeClr val="bg1">
                    <a:lumMod val="50000"/>
                  </a:schemeClr>
                </a:solidFill>
                <a:latin typeface="Arial" charset="0"/>
                <a:cs typeface="+mn-cs"/>
              </a:rPr>
              <a:t>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3 CuadroTexto"/>
          <p:cNvSpPr txBox="1">
            <a:spLocks noChangeArrowheads="1"/>
          </p:cNvSpPr>
          <p:nvPr/>
        </p:nvSpPr>
        <p:spPr bwMode="auto">
          <a:xfrm>
            <a:off x="1346200" y="2693988"/>
            <a:ext cx="6538913" cy="1384300"/>
          </a:xfrm>
          <a:prstGeom prst="rect">
            <a:avLst/>
          </a:prstGeom>
          <a:noFill/>
          <a:ln w="9525">
            <a:noFill/>
            <a:miter lim="800000"/>
            <a:headEnd/>
            <a:tailEnd/>
          </a:ln>
        </p:spPr>
        <p:txBody>
          <a:bodyPr>
            <a:spAutoFit/>
          </a:bodyPr>
          <a:lstStyle/>
          <a:p>
            <a:pPr algn="just">
              <a:defRPr/>
            </a:pPr>
            <a:r>
              <a:rPr lang="en-US" sz="1400" dirty="0">
                <a:latin typeface="+mj-lt"/>
                <a:cs typeface="+mn-cs"/>
              </a:rPr>
              <a:t>There is a constantly increasing amount of uses given to magnets and induced magnetic fields. </a:t>
            </a:r>
            <a:r>
              <a:rPr lang="en-US" sz="1400" dirty="0" smtClean="0">
                <a:latin typeface="+mj-lt"/>
                <a:cs typeface="+mn-cs"/>
              </a:rPr>
              <a:t>Much of modern </a:t>
            </a:r>
            <a:r>
              <a:rPr lang="en-US" sz="1400" dirty="0">
                <a:latin typeface="+mj-lt"/>
                <a:cs typeface="+mn-cs"/>
              </a:rPr>
              <a:t>technology uses electro-magnetic induction as an electrical power source, but we know very little about the effects that magnets or </a:t>
            </a:r>
            <a:r>
              <a:rPr lang="en-US" sz="1400" dirty="0" smtClean="0">
                <a:latin typeface="+mj-lt"/>
                <a:cs typeface="+mn-cs"/>
              </a:rPr>
              <a:t>the geometric characteristics of coils </a:t>
            </a:r>
            <a:r>
              <a:rPr lang="en-US" sz="1400" dirty="0">
                <a:latin typeface="+mj-lt"/>
                <a:cs typeface="+mn-cs"/>
              </a:rPr>
              <a:t>have on the resulting field-line space-distribution around them. An example of this can be given by comparing the amount of iron dust that a magnetized nail attracts to different curvatures </a:t>
            </a:r>
            <a:r>
              <a:rPr lang="en-US" sz="1400" dirty="0" smtClean="0">
                <a:latin typeface="+mj-lt"/>
                <a:cs typeface="+mn-cs"/>
              </a:rPr>
              <a:t>on </a:t>
            </a:r>
            <a:r>
              <a:rPr lang="en-US" sz="1400" dirty="0">
                <a:latin typeface="+mj-lt"/>
                <a:cs typeface="+mn-cs"/>
              </a:rPr>
              <a:t>its surface.</a:t>
            </a:r>
            <a:endParaRPr lang="es-CL" sz="1400" dirty="0">
              <a:solidFill>
                <a:srgbClr val="FF0000"/>
              </a:solidFill>
              <a:latin typeface="+mj-lt"/>
              <a:cs typeface="+mn-cs"/>
            </a:endParaRPr>
          </a:p>
        </p:txBody>
      </p:sp>
      <p:pic>
        <p:nvPicPr>
          <p:cNvPr id="4100" name="5 Imagen"/>
          <p:cNvPicPr>
            <a:picLocks noChangeAspect="1"/>
          </p:cNvPicPr>
          <p:nvPr/>
        </p:nvPicPr>
        <p:blipFill>
          <a:blip r:embed="rId2" cstate="print"/>
          <a:srcRect/>
          <a:stretch>
            <a:fillRect/>
          </a:stretch>
        </p:blipFill>
        <p:spPr bwMode="auto">
          <a:xfrm>
            <a:off x="1544639" y="4722813"/>
            <a:ext cx="6267722" cy="349262"/>
          </a:xfrm>
          <a:prstGeom prst="rect">
            <a:avLst/>
          </a:prstGeom>
          <a:noFill/>
          <a:ln w="9525">
            <a:noFill/>
            <a:miter lim="800000"/>
            <a:headEnd/>
            <a:tailEnd/>
          </a:ln>
        </p:spPr>
      </p:pic>
      <p:pic>
        <p:nvPicPr>
          <p:cNvPr id="4101" name="8 Imagen"/>
          <p:cNvPicPr>
            <a:picLocks noChangeAspect="1"/>
          </p:cNvPicPr>
          <p:nvPr/>
        </p:nvPicPr>
        <p:blipFill>
          <a:blip r:embed="rId3" cstate="print"/>
          <a:srcRect/>
          <a:stretch>
            <a:fillRect/>
          </a:stretch>
        </p:blipFill>
        <p:spPr bwMode="auto">
          <a:xfrm>
            <a:off x="1330325" y="4581525"/>
            <a:ext cx="428625" cy="438150"/>
          </a:xfrm>
          <a:prstGeom prst="rect">
            <a:avLst/>
          </a:prstGeom>
          <a:noFill/>
          <a:ln w="9525">
            <a:noFill/>
            <a:miter lim="800000"/>
            <a:headEnd/>
            <a:tailEnd/>
          </a:ln>
        </p:spPr>
      </p:pic>
      <p:sp>
        <p:nvSpPr>
          <p:cNvPr id="15366" name="9 CuadroTexto"/>
          <p:cNvSpPr txBox="1">
            <a:spLocks noChangeArrowheads="1"/>
          </p:cNvSpPr>
          <p:nvPr/>
        </p:nvSpPr>
        <p:spPr bwMode="auto">
          <a:xfrm>
            <a:off x="1763712" y="4724400"/>
            <a:ext cx="5880121" cy="307777"/>
          </a:xfrm>
          <a:prstGeom prst="rect">
            <a:avLst/>
          </a:prstGeom>
          <a:noFill/>
          <a:ln w="9525">
            <a:noFill/>
            <a:miter lim="800000"/>
            <a:headEnd/>
            <a:tailEnd/>
          </a:ln>
        </p:spPr>
        <p:txBody>
          <a:bodyPr wrap="square">
            <a:spAutoFit/>
          </a:bodyPr>
          <a:lstStyle/>
          <a:p>
            <a:pPr>
              <a:defRPr/>
            </a:pPr>
            <a:r>
              <a:rPr lang="en-US" sz="1400" b="1" dirty="0">
                <a:latin typeface="+mj-lt"/>
                <a:cs typeface="+mn-cs"/>
              </a:rPr>
              <a:t>How </a:t>
            </a:r>
            <a:r>
              <a:rPr lang="en-US" sz="1400" b="1" dirty="0" smtClean="0">
                <a:latin typeface="+mj-lt"/>
                <a:cs typeface="+mn-cs"/>
              </a:rPr>
              <a:t>are </a:t>
            </a:r>
            <a:r>
              <a:rPr lang="en-US" sz="1400" b="1" dirty="0">
                <a:latin typeface="+mj-lt"/>
                <a:cs typeface="+mn-cs"/>
              </a:rPr>
              <a:t>distance and </a:t>
            </a:r>
            <a:r>
              <a:rPr lang="en-US" sz="1400" b="1" dirty="0" smtClean="0">
                <a:latin typeface="+mj-lt"/>
                <a:cs typeface="+mn-cs"/>
              </a:rPr>
              <a:t>orientation relevant </a:t>
            </a:r>
            <a:r>
              <a:rPr lang="en-US" sz="1400" b="1" dirty="0">
                <a:latin typeface="+mj-lt"/>
                <a:cs typeface="+mn-cs"/>
              </a:rPr>
              <a:t>to interactions between magnets?</a:t>
            </a:r>
            <a:endParaRPr lang="es-CL" sz="1400" b="1" dirty="0">
              <a:latin typeface="+mj-lt"/>
              <a:cs typeface="+mn-cs"/>
            </a:endParaRPr>
          </a:p>
        </p:txBody>
      </p:sp>
      <p:sp>
        <p:nvSpPr>
          <p:cNvPr id="13"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4"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15"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3 Imagen"/>
          <p:cNvPicPr>
            <a:picLocks noChangeAspect="1"/>
          </p:cNvPicPr>
          <p:nvPr/>
        </p:nvPicPr>
        <p:blipFill>
          <a:blip r:embed="rId2" cstate="print"/>
          <a:srcRect/>
          <a:stretch>
            <a:fillRect/>
          </a:stretch>
        </p:blipFill>
        <p:spPr bwMode="auto">
          <a:xfrm>
            <a:off x="1545953" y="2922588"/>
            <a:ext cx="6267450" cy="650875"/>
          </a:xfrm>
          <a:prstGeom prst="rect">
            <a:avLst/>
          </a:prstGeom>
          <a:noFill/>
          <a:ln w="9525">
            <a:noFill/>
            <a:miter lim="800000"/>
            <a:headEnd/>
            <a:tailEnd/>
          </a:ln>
        </p:spPr>
      </p:pic>
      <p:pic>
        <p:nvPicPr>
          <p:cNvPr id="5123" name="14 Imagen"/>
          <p:cNvPicPr>
            <a:picLocks noChangeAspect="1"/>
          </p:cNvPicPr>
          <p:nvPr/>
        </p:nvPicPr>
        <p:blipFill>
          <a:blip r:embed="rId3" cstate="print"/>
          <a:srcRect/>
          <a:stretch>
            <a:fillRect/>
          </a:stretch>
        </p:blipFill>
        <p:spPr bwMode="auto">
          <a:xfrm>
            <a:off x="1331640" y="2779713"/>
            <a:ext cx="428625" cy="438150"/>
          </a:xfrm>
          <a:prstGeom prst="rect">
            <a:avLst/>
          </a:prstGeom>
          <a:noFill/>
          <a:ln w="9525">
            <a:noFill/>
            <a:miter lim="800000"/>
            <a:headEnd/>
            <a:tailEnd/>
          </a:ln>
        </p:spPr>
      </p:pic>
      <p:pic>
        <p:nvPicPr>
          <p:cNvPr id="5124" name="17 Imagen"/>
          <p:cNvPicPr>
            <a:picLocks noChangeAspect="1"/>
          </p:cNvPicPr>
          <p:nvPr/>
        </p:nvPicPr>
        <p:blipFill>
          <a:blip r:embed="rId2" cstate="print"/>
          <a:srcRect/>
          <a:stretch>
            <a:fillRect/>
          </a:stretch>
        </p:blipFill>
        <p:spPr bwMode="auto">
          <a:xfrm>
            <a:off x="1569745" y="4643446"/>
            <a:ext cx="6243658" cy="436562"/>
          </a:xfrm>
          <a:prstGeom prst="rect">
            <a:avLst/>
          </a:prstGeom>
          <a:noFill/>
          <a:ln w="9525">
            <a:noFill/>
            <a:miter lim="800000"/>
            <a:headEnd/>
            <a:tailEnd/>
          </a:ln>
        </p:spPr>
      </p:pic>
      <p:pic>
        <p:nvPicPr>
          <p:cNvPr id="5125" name="18 Imagen"/>
          <p:cNvPicPr>
            <a:picLocks noChangeAspect="1"/>
          </p:cNvPicPr>
          <p:nvPr/>
        </p:nvPicPr>
        <p:blipFill>
          <a:blip r:embed="rId3" cstate="print"/>
          <a:srcRect/>
          <a:stretch>
            <a:fillRect/>
          </a:stretch>
        </p:blipFill>
        <p:spPr bwMode="auto">
          <a:xfrm>
            <a:off x="1331640" y="4506913"/>
            <a:ext cx="428625" cy="438150"/>
          </a:xfrm>
          <a:prstGeom prst="rect">
            <a:avLst/>
          </a:prstGeom>
          <a:noFill/>
          <a:ln w="9525">
            <a:noFill/>
            <a:miter lim="800000"/>
            <a:headEnd/>
            <a:tailEnd/>
          </a:ln>
        </p:spPr>
      </p:pic>
      <p:sp>
        <p:nvSpPr>
          <p:cNvPr id="16392" name="24 CuadroTexto"/>
          <p:cNvSpPr txBox="1">
            <a:spLocks noChangeArrowheads="1"/>
          </p:cNvSpPr>
          <p:nvPr/>
        </p:nvSpPr>
        <p:spPr bwMode="auto">
          <a:xfrm>
            <a:off x="1690415" y="2997200"/>
            <a:ext cx="6049963" cy="523875"/>
          </a:xfrm>
          <a:prstGeom prst="rect">
            <a:avLst/>
          </a:prstGeom>
          <a:noFill/>
          <a:ln w="9525">
            <a:noFill/>
            <a:miter lim="800000"/>
            <a:headEnd/>
            <a:tailEnd/>
          </a:ln>
        </p:spPr>
        <p:txBody>
          <a:bodyPr>
            <a:spAutoFit/>
          </a:bodyPr>
          <a:lstStyle/>
          <a:p>
            <a:pPr algn="just">
              <a:defRPr/>
            </a:pPr>
            <a:r>
              <a:rPr lang="en-US" sz="1400" b="1" dirty="0">
                <a:latin typeface="+mj-lt"/>
                <a:cs typeface="+mn-cs"/>
              </a:rPr>
              <a:t>What action do </a:t>
            </a:r>
            <a:r>
              <a:rPr lang="en-US" sz="1400" b="1" dirty="0" smtClean="0">
                <a:latin typeface="+mj-lt"/>
                <a:cs typeface="+mn-cs"/>
              </a:rPr>
              <a:t>you </a:t>
            </a:r>
            <a:r>
              <a:rPr lang="en-US" sz="1400" b="1" dirty="0">
                <a:latin typeface="+mj-lt"/>
                <a:cs typeface="+mn-cs"/>
              </a:rPr>
              <a:t>have to perform in order to identify the presence of a magnetic field?</a:t>
            </a:r>
            <a:endParaRPr lang="es-CL" sz="1400" b="1" dirty="0">
              <a:latin typeface="+mj-lt"/>
              <a:cs typeface="+mn-cs"/>
            </a:endParaRPr>
          </a:p>
        </p:txBody>
      </p:sp>
      <p:sp>
        <p:nvSpPr>
          <p:cNvPr id="2" name="Rectangle 1"/>
          <p:cNvSpPr/>
          <p:nvPr/>
        </p:nvSpPr>
        <p:spPr>
          <a:xfrm>
            <a:off x="1760265" y="4714884"/>
            <a:ext cx="5259388" cy="307975"/>
          </a:xfrm>
          <a:prstGeom prst="rect">
            <a:avLst/>
          </a:prstGeom>
        </p:spPr>
        <p:txBody>
          <a:bodyPr>
            <a:spAutoFit/>
          </a:bodyPr>
          <a:lstStyle/>
          <a:p>
            <a:pPr>
              <a:defRPr/>
            </a:pPr>
            <a:r>
              <a:rPr lang="en-US" sz="1400" b="1" dirty="0">
                <a:latin typeface="+mj-lt"/>
                <a:cs typeface="+mn-cs"/>
              </a:rPr>
              <a:t>What is the main feature of magnetic field lines?</a:t>
            </a:r>
            <a:endParaRPr lang="es-CL" sz="1400" b="1" dirty="0">
              <a:latin typeface="+mj-lt"/>
              <a:cs typeface="+mn-cs"/>
            </a:endParaRPr>
          </a:p>
        </p:txBody>
      </p:sp>
      <p:sp>
        <p:nvSpPr>
          <p:cNvPr id="1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3"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14"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8 Imagen"/>
          <p:cNvPicPr>
            <a:picLocks noChangeAspect="1"/>
          </p:cNvPicPr>
          <p:nvPr/>
        </p:nvPicPr>
        <p:blipFill>
          <a:blip r:embed="rId3" cstate="print"/>
          <a:srcRect/>
          <a:stretch>
            <a:fillRect/>
          </a:stretch>
        </p:blipFill>
        <p:spPr bwMode="auto">
          <a:xfrm>
            <a:off x="1411288" y="2420938"/>
            <a:ext cx="2800350" cy="323850"/>
          </a:xfrm>
          <a:prstGeom prst="rect">
            <a:avLst/>
          </a:prstGeom>
          <a:noFill/>
          <a:ln w="9525">
            <a:noFill/>
            <a:miter lim="800000"/>
            <a:headEnd/>
            <a:tailEnd/>
          </a:ln>
        </p:spPr>
      </p:pic>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Theoretical </a:t>
            </a:r>
            <a:endParaRPr lang="es-ES_tradnl" sz="2400" b="1" baseline="30000" dirty="0">
              <a:solidFill>
                <a:schemeClr val="bg1"/>
              </a:solidFill>
              <a:latin typeface="+mj-lt"/>
            </a:endParaRPr>
          </a:p>
        </p:txBody>
      </p:sp>
      <p:sp>
        <p:nvSpPr>
          <p:cNvPr id="33816" name="Text Box 8"/>
          <p:cNvSpPr txBox="1">
            <a:spLocks noChangeArrowheads="1"/>
          </p:cNvSpPr>
          <p:nvPr/>
        </p:nvSpPr>
        <p:spPr bwMode="auto">
          <a:xfrm>
            <a:off x="6300788" y="5733752"/>
            <a:ext cx="914400" cy="342900"/>
          </a:xfrm>
          <a:prstGeom prst="rect">
            <a:avLst/>
          </a:prstGeom>
          <a:noFill/>
          <a:ln w="9525">
            <a:noFill/>
            <a:miter lim="800000"/>
            <a:headEnd/>
            <a:tailEnd/>
          </a:ln>
        </p:spPr>
        <p:txBody>
          <a:bodyPr/>
          <a:lstStyle/>
          <a:p>
            <a:pPr algn="ctr">
              <a:defRPr/>
            </a:pPr>
            <a:r>
              <a:rPr lang="en-US" sz="1200" dirty="0">
                <a:latin typeface="+mj-lt"/>
                <a:cs typeface="+mn-cs"/>
              </a:rPr>
              <a:t>Direction of field line</a:t>
            </a:r>
            <a:endParaRPr lang="es-ES_tradnl" dirty="0">
              <a:latin typeface="+mj-lt"/>
              <a:cs typeface="+mn-cs"/>
            </a:endParaRPr>
          </a:p>
        </p:txBody>
      </p:sp>
      <p:sp>
        <p:nvSpPr>
          <p:cNvPr id="6150" name="Line 9"/>
          <p:cNvSpPr>
            <a:spLocks noChangeShapeType="1"/>
          </p:cNvSpPr>
          <p:nvPr/>
        </p:nvSpPr>
        <p:spPr bwMode="auto">
          <a:xfrm flipH="1">
            <a:off x="4822825" y="4657427"/>
            <a:ext cx="325438" cy="212725"/>
          </a:xfrm>
          <a:prstGeom prst="line">
            <a:avLst/>
          </a:prstGeom>
          <a:noFill/>
          <a:ln w="9525">
            <a:solidFill>
              <a:srgbClr val="000000"/>
            </a:solidFill>
            <a:round/>
            <a:headEnd/>
            <a:tailEnd type="triangle" w="med" len="med"/>
          </a:ln>
        </p:spPr>
        <p:txBody>
          <a:bodyPr/>
          <a:lstStyle/>
          <a:p>
            <a:endParaRPr lang="es-CL"/>
          </a:p>
        </p:txBody>
      </p:sp>
      <p:sp>
        <p:nvSpPr>
          <p:cNvPr id="33818" name="Text Box 10"/>
          <p:cNvSpPr txBox="1">
            <a:spLocks noChangeArrowheads="1"/>
          </p:cNvSpPr>
          <p:nvPr/>
        </p:nvSpPr>
        <p:spPr bwMode="auto">
          <a:xfrm>
            <a:off x="5026025" y="4268490"/>
            <a:ext cx="914400" cy="457200"/>
          </a:xfrm>
          <a:prstGeom prst="rect">
            <a:avLst/>
          </a:prstGeom>
          <a:noFill/>
          <a:ln w="9525">
            <a:noFill/>
            <a:miter lim="800000"/>
            <a:headEnd/>
            <a:tailEnd/>
          </a:ln>
        </p:spPr>
        <p:txBody>
          <a:bodyPr/>
          <a:lstStyle/>
          <a:p>
            <a:pPr algn="ctr">
              <a:defRPr/>
            </a:pPr>
            <a:r>
              <a:rPr lang="en-US" sz="1200" dirty="0">
                <a:latin typeface="+mj-lt"/>
                <a:cs typeface="+mn-cs"/>
              </a:rPr>
              <a:t>Electric current</a:t>
            </a:r>
            <a:endParaRPr lang="es-CL" sz="1200" dirty="0">
              <a:latin typeface="+mj-lt"/>
              <a:cs typeface="+mn-cs"/>
            </a:endParaRPr>
          </a:p>
        </p:txBody>
      </p:sp>
      <p:sp>
        <p:nvSpPr>
          <p:cNvPr id="33819" name="Text Box 11"/>
          <p:cNvSpPr txBox="1">
            <a:spLocks noChangeArrowheads="1"/>
          </p:cNvSpPr>
          <p:nvPr/>
        </p:nvSpPr>
        <p:spPr bwMode="auto">
          <a:xfrm>
            <a:off x="1820863" y="5086052"/>
            <a:ext cx="1095375" cy="457200"/>
          </a:xfrm>
          <a:prstGeom prst="rect">
            <a:avLst/>
          </a:prstGeom>
          <a:noFill/>
          <a:ln w="9525">
            <a:noFill/>
            <a:miter lim="800000"/>
            <a:headEnd/>
            <a:tailEnd/>
          </a:ln>
        </p:spPr>
        <p:txBody>
          <a:bodyPr/>
          <a:lstStyle/>
          <a:p>
            <a:pPr algn="ctr">
              <a:defRPr/>
            </a:pPr>
            <a:r>
              <a:rPr lang="en-US" sz="1200" dirty="0">
                <a:latin typeface="+mj-lt"/>
                <a:cs typeface="+mn-cs"/>
              </a:rPr>
              <a:t>Magnetic field intensity</a:t>
            </a:r>
            <a:endParaRPr lang="es-CL" sz="1200" dirty="0">
              <a:latin typeface="+mj-lt"/>
              <a:cs typeface="+mn-cs"/>
            </a:endParaRPr>
          </a:p>
        </p:txBody>
      </p:sp>
      <p:sp>
        <p:nvSpPr>
          <p:cNvPr id="6153" name="Line 12"/>
          <p:cNvSpPr>
            <a:spLocks noChangeShapeType="1"/>
          </p:cNvSpPr>
          <p:nvPr/>
        </p:nvSpPr>
        <p:spPr bwMode="auto">
          <a:xfrm flipV="1">
            <a:off x="2843213" y="5373390"/>
            <a:ext cx="342900" cy="0"/>
          </a:xfrm>
          <a:prstGeom prst="line">
            <a:avLst/>
          </a:prstGeom>
          <a:noFill/>
          <a:ln w="9525">
            <a:solidFill>
              <a:srgbClr val="000000"/>
            </a:solidFill>
            <a:round/>
            <a:headEnd/>
            <a:tailEnd type="triangle" w="med" len="med"/>
          </a:ln>
        </p:spPr>
        <p:txBody>
          <a:bodyPr/>
          <a:lstStyle/>
          <a:p>
            <a:endParaRPr lang="es-CL"/>
          </a:p>
        </p:txBody>
      </p:sp>
      <p:sp>
        <p:nvSpPr>
          <p:cNvPr id="6154" name="Line 13"/>
          <p:cNvSpPr>
            <a:spLocks noChangeShapeType="1"/>
          </p:cNvSpPr>
          <p:nvPr/>
        </p:nvSpPr>
        <p:spPr bwMode="auto">
          <a:xfrm flipH="1" flipV="1">
            <a:off x="5867400" y="5625802"/>
            <a:ext cx="360363" cy="215900"/>
          </a:xfrm>
          <a:prstGeom prst="line">
            <a:avLst/>
          </a:prstGeom>
          <a:noFill/>
          <a:ln w="9525">
            <a:solidFill>
              <a:srgbClr val="000000"/>
            </a:solidFill>
            <a:round/>
            <a:headEnd/>
            <a:tailEnd type="triangle" w="med" len="med"/>
          </a:ln>
        </p:spPr>
        <p:txBody>
          <a:bodyPr/>
          <a:lstStyle/>
          <a:p>
            <a:endParaRPr lang="es-CL"/>
          </a:p>
        </p:txBody>
      </p:sp>
      <p:sp>
        <p:nvSpPr>
          <p:cNvPr id="615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6"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7"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6158" name="Object 18"/>
          <p:cNvGraphicFramePr>
            <a:graphicFrameLocks noChangeAspect="1"/>
          </p:cNvGraphicFramePr>
          <p:nvPr>
            <p:extLst>
              <p:ext uri="{D42A27DB-BD31-4B8C-83A1-F6EECF244321}">
                <p14:modId xmlns:p14="http://schemas.microsoft.com/office/powerpoint/2010/main" xmlns="" val="201802533"/>
              </p:ext>
            </p:extLst>
          </p:nvPr>
        </p:nvGraphicFramePr>
        <p:xfrm>
          <a:off x="3351213" y="4873327"/>
          <a:ext cx="2439987" cy="993775"/>
        </p:xfrm>
        <a:graphic>
          <a:graphicData uri="http://schemas.openxmlformats.org/presentationml/2006/ole">
            <p:oleObj spid="_x0000_s6167" name="Equation" r:id="rId4" imgW="977476" imgH="393529" progId="Equation.3">
              <p:embed/>
            </p:oleObj>
          </a:graphicData>
        </a:graphic>
      </p:graphicFrame>
      <p:sp>
        <p:nvSpPr>
          <p:cNvPr id="22" name="11 CuadroTexto"/>
          <p:cNvSpPr txBox="1">
            <a:spLocks noChangeArrowheads="1"/>
          </p:cNvSpPr>
          <p:nvPr/>
        </p:nvSpPr>
        <p:spPr bwMode="auto">
          <a:xfrm>
            <a:off x="1403350" y="2924175"/>
            <a:ext cx="6337300" cy="1385888"/>
          </a:xfrm>
          <a:prstGeom prst="rect">
            <a:avLst/>
          </a:prstGeom>
          <a:noFill/>
          <a:ln w="9525">
            <a:noFill/>
            <a:miter lim="800000"/>
            <a:headEnd/>
            <a:tailEnd/>
          </a:ln>
        </p:spPr>
        <p:txBody>
          <a:bodyPr>
            <a:spAutoFit/>
          </a:bodyPr>
          <a:lstStyle/>
          <a:p>
            <a:pPr algn="just">
              <a:defRPr/>
            </a:pPr>
            <a:r>
              <a:rPr lang="en-US" sz="1400" dirty="0">
                <a:latin typeface="+mj-lt"/>
                <a:cs typeface="+mn-cs"/>
              </a:rPr>
              <a:t>It is well known that magnetic fields originate due to the presence of an electric current or a stream of moving charged particles (</a:t>
            </a:r>
            <a:r>
              <a:rPr lang="en-US" sz="1400" dirty="0" err="1">
                <a:latin typeface="+mj-lt"/>
                <a:cs typeface="+mn-cs"/>
              </a:rPr>
              <a:t>Oersted’s</a:t>
            </a:r>
            <a:r>
              <a:rPr lang="en-US" sz="1400" dirty="0">
                <a:latin typeface="+mj-lt"/>
                <a:cs typeface="+mn-cs"/>
              </a:rPr>
              <a:t> experiment). It </a:t>
            </a:r>
            <a:r>
              <a:rPr lang="en-US" sz="1400" dirty="0" smtClean="0">
                <a:latin typeface="+mj-lt"/>
                <a:cs typeface="+mn-cs"/>
              </a:rPr>
              <a:t>is also </a:t>
            </a:r>
            <a:r>
              <a:rPr lang="en-US" sz="1400" dirty="0">
                <a:latin typeface="+mj-lt"/>
                <a:cs typeface="+mn-cs"/>
              </a:rPr>
              <a:t>known by Galilean relativity that movement directions depend on relative position. </a:t>
            </a:r>
            <a:r>
              <a:rPr lang="en-US" sz="1400" dirty="0" smtClean="0">
                <a:latin typeface="+mj-lt"/>
                <a:cs typeface="+mn-cs"/>
              </a:rPr>
              <a:t>The </a:t>
            </a:r>
            <a:r>
              <a:rPr lang="en-US" sz="1400" dirty="0" err="1" smtClean="0">
                <a:latin typeface="+mj-lt"/>
                <a:cs typeface="+mn-cs"/>
              </a:rPr>
              <a:t>Biot</a:t>
            </a:r>
            <a:r>
              <a:rPr lang="en-US" sz="1400" dirty="0" smtClean="0">
                <a:latin typeface="+mj-lt"/>
                <a:cs typeface="+mn-cs"/>
              </a:rPr>
              <a:t>-</a:t>
            </a:r>
            <a:r>
              <a:rPr lang="en-US" sz="1400" dirty="0" err="1" smtClean="0">
                <a:latin typeface="+mj-lt"/>
                <a:cs typeface="+mn-cs"/>
              </a:rPr>
              <a:t>Savart</a:t>
            </a:r>
            <a:r>
              <a:rPr lang="en-US" sz="1400" dirty="0" smtClean="0">
                <a:latin typeface="+mj-lt"/>
                <a:cs typeface="+mn-cs"/>
              </a:rPr>
              <a:t> </a:t>
            </a:r>
            <a:r>
              <a:rPr lang="en-US" sz="1400" dirty="0">
                <a:latin typeface="+mj-lt"/>
                <a:cs typeface="+mn-cs"/>
              </a:rPr>
              <a:t>law presents a mathematical expression for the magnitude and direction in a certain point in space of the magnetic field intensity (</a:t>
            </a:r>
            <a:r>
              <a:rPr lang="en-US" sz="1400" dirty="0" smtClean="0">
                <a:latin typeface="+mj-lt"/>
                <a:cs typeface="+mn-cs"/>
              </a:rPr>
              <a:t>B) </a:t>
            </a:r>
            <a:r>
              <a:rPr lang="en-US" sz="1400" dirty="0">
                <a:latin typeface="+mj-lt"/>
                <a:cs typeface="+mn-cs"/>
              </a:rPr>
              <a:t>generated by a current (</a:t>
            </a:r>
            <a:r>
              <a:rPr lang="en-US" sz="1400" dirty="0" smtClean="0">
                <a:latin typeface="+mj-lt"/>
                <a:cs typeface="+mn-cs"/>
              </a:rPr>
              <a:t>I) at </a:t>
            </a:r>
            <a:r>
              <a:rPr lang="en-US" sz="1400" dirty="0">
                <a:latin typeface="+mj-lt"/>
                <a:cs typeface="+mn-cs"/>
              </a:rPr>
              <a:t>a distance </a:t>
            </a:r>
            <a:r>
              <a:rPr lang="en-US" sz="1400" dirty="0" smtClean="0">
                <a:latin typeface="+mj-lt"/>
                <a:cs typeface="+mn-cs"/>
              </a:rPr>
              <a:t>(R) of </a:t>
            </a:r>
            <a:r>
              <a:rPr lang="en-US" sz="1400" dirty="0">
                <a:latin typeface="+mj-lt"/>
                <a:cs typeface="+mn-cs"/>
              </a:rPr>
              <a:t>such point.</a:t>
            </a:r>
            <a:endParaRPr lang="en-US" sz="1400" dirty="0">
              <a:latin typeface="Calibri" pitchFamily="34" charset="0"/>
              <a:cs typeface="+mn-cs"/>
            </a:endParaRPr>
          </a:p>
        </p:txBody>
      </p:sp>
      <p:sp>
        <p:nvSpPr>
          <p:cNvPr id="6161" name="Line 12"/>
          <p:cNvSpPr>
            <a:spLocks noChangeShapeType="1"/>
          </p:cNvSpPr>
          <p:nvPr/>
        </p:nvSpPr>
        <p:spPr bwMode="auto">
          <a:xfrm flipV="1">
            <a:off x="4229100" y="5981402"/>
            <a:ext cx="342900" cy="257175"/>
          </a:xfrm>
          <a:prstGeom prst="line">
            <a:avLst/>
          </a:prstGeom>
          <a:noFill/>
          <a:ln w="9525">
            <a:solidFill>
              <a:srgbClr val="000000"/>
            </a:solidFill>
            <a:round/>
            <a:headEnd/>
            <a:tailEnd type="triangle" w="med" len="med"/>
          </a:ln>
        </p:spPr>
        <p:txBody>
          <a:bodyPr/>
          <a:lstStyle/>
          <a:p>
            <a:endParaRPr lang="es-CL"/>
          </a:p>
        </p:txBody>
      </p:sp>
      <p:sp>
        <p:nvSpPr>
          <p:cNvPr id="19" name="Text Box 11"/>
          <p:cNvSpPr txBox="1">
            <a:spLocks noChangeArrowheads="1"/>
          </p:cNvSpPr>
          <p:nvPr/>
        </p:nvSpPr>
        <p:spPr bwMode="auto">
          <a:xfrm>
            <a:off x="3203575" y="6140152"/>
            <a:ext cx="1095375" cy="457200"/>
          </a:xfrm>
          <a:prstGeom prst="rect">
            <a:avLst/>
          </a:prstGeom>
          <a:noFill/>
          <a:ln w="9525">
            <a:noFill/>
            <a:miter lim="800000"/>
            <a:headEnd/>
            <a:tailEnd/>
          </a:ln>
        </p:spPr>
        <p:txBody>
          <a:bodyPr/>
          <a:lstStyle/>
          <a:p>
            <a:pPr algn="ctr">
              <a:defRPr/>
            </a:pPr>
            <a:r>
              <a:rPr lang="en-US" sz="1200" dirty="0">
                <a:latin typeface="+mj-lt"/>
                <a:cs typeface="+mn-cs"/>
              </a:rPr>
              <a:t>Distance to curent</a:t>
            </a:r>
            <a:endParaRPr lang="es-CL" sz="1200" dirty="0">
              <a:latin typeface="+mj-lt"/>
              <a:cs typeface="+mn-cs"/>
            </a:endParaRPr>
          </a:p>
        </p:txBody>
      </p:sp>
      <p:sp>
        <p:nvSpPr>
          <p:cNvPr id="21"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23"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24"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Theoretical </a:t>
            </a:r>
            <a:endParaRPr lang="es-ES_tradnl" sz="2400" b="1" baseline="30000" dirty="0">
              <a:solidFill>
                <a:schemeClr val="bg1"/>
              </a:solidFill>
              <a:latin typeface="+mj-lt"/>
            </a:endParaRPr>
          </a:p>
        </p:txBody>
      </p:sp>
      <p:sp>
        <p:nvSpPr>
          <p:cNvPr id="33813" name="11 CuadroTexto"/>
          <p:cNvSpPr txBox="1">
            <a:spLocks noChangeArrowheads="1"/>
          </p:cNvSpPr>
          <p:nvPr/>
        </p:nvSpPr>
        <p:spPr bwMode="auto">
          <a:xfrm>
            <a:off x="1403350" y="2686050"/>
            <a:ext cx="6337300" cy="954088"/>
          </a:xfrm>
          <a:prstGeom prst="rect">
            <a:avLst/>
          </a:prstGeom>
          <a:noFill/>
          <a:ln w="9525">
            <a:noFill/>
            <a:miter lim="800000"/>
            <a:headEnd/>
            <a:tailEnd/>
          </a:ln>
        </p:spPr>
        <p:txBody>
          <a:bodyPr>
            <a:spAutoFit/>
          </a:bodyPr>
          <a:lstStyle/>
          <a:p>
            <a:pPr algn="just">
              <a:defRPr/>
            </a:pPr>
            <a:r>
              <a:rPr lang="en-US" sz="1400" dirty="0">
                <a:latin typeface="+mj-lt"/>
                <a:cs typeface="+mn-cs"/>
              </a:rPr>
              <a:t>Magnetic field intensity is then a quantity that indicates a specific magnitude and direction of effect on every point around the electric current. This direction is always perpendicular to both current and position directions and it points out according to the </a:t>
            </a:r>
            <a:r>
              <a:rPr lang="en-US" sz="1400" dirty="0" smtClean="0">
                <a:latin typeface="+mj-lt"/>
                <a:cs typeface="+mn-cs"/>
              </a:rPr>
              <a:t>vector </a:t>
            </a:r>
            <a:r>
              <a:rPr lang="en-US" sz="1400" dirty="0">
                <a:latin typeface="+mj-lt"/>
                <a:cs typeface="+mn-cs"/>
              </a:rPr>
              <a:t>product between each one’s unitary vectors.</a:t>
            </a:r>
            <a:endParaRPr lang="en-US" sz="1400" dirty="0">
              <a:latin typeface="Calibri" pitchFamily="34" charset="0"/>
              <a:cs typeface="+mn-cs"/>
            </a:endParaRPr>
          </a:p>
        </p:txBody>
      </p:sp>
      <p:sp>
        <p:nvSpPr>
          <p:cNvPr id="717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4"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5"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cxnSp>
        <p:nvCxnSpPr>
          <p:cNvPr id="19" name="Straight Connector 18"/>
          <p:cNvCxnSpPr/>
          <p:nvPr/>
        </p:nvCxnSpPr>
        <p:spPr>
          <a:xfrm>
            <a:off x="4479925" y="4656318"/>
            <a:ext cx="0" cy="932922"/>
          </a:xfrm>
          <a:prstGeom prst="line">
            <a:avLst/>
          </a:prstGeom>
          <a:ln w="6350">
            <a:solidFill>
              <a:schemeClr val="tx1"/>
            </a:solidFill>
            <a:prstDash val="sysDot"/>
          </a:ln>
          <a:scene3d>
            <a:camera prst="isometricRightUp"/>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7178" name="Object 7178"/>
          <p:cNvGraphicFramePr>
            <a:graphicFrameLocks noChangeAspect="1"/>
          </p:cNvGraphicFramePr>
          <p:nvPr/>
        </p:nvGraphicFramePr>
        <p:xfrm>
          <a:off x="4211638" y="5084763"/>
          <a:ext cx="347662" cy="317500"/>
        </p:xfrm>
        <a:graphic>
          <a:graphicData uri="http://schemas.openxmlformats.org/presentationml/2006/ole">
            <p:oleObj spid="_x0000_s7229" name="Equation" r:id="rId3" imgW="152268" imgH="164957" progId="Equation.3">
              <p:embed/>
            </p:oleObj>
          </a:graphicData>
        </a:graphic>
      </p:graphicFrame>
      <p:graphicFrame>
        <p:nvGraphicFramePr>
          <p:cNvPr id="7179" name="Object 7179"/>
          <p:cNvGraphicFramePr>
            <a:graphicFrameLocks noChangeAspect="1"/>
          </p:cNvGraphicFramePr>
          <p:nvPr/>
        </p:nvGraphicFramePr>
        <p:xfrm>
          <a:off x="4899025" y="4437063"/>
          <a:ext cx="203200" cy="360362"/>
        </p:xfrm>
        <a:graphic>
          <a:graphicData uri="http://schemas.openxmlformats.org/presentationml/2006/ole">
            <p:oleObj spid="_x0000_s7230" name="Equation" r:id="rId4" imgW="101512" imgH="215713" progId="Equation.3">
              <p:embed/>
            </p:oleObj>
          </a:graphicData>
        </a:graphic>
      </p:graphicFrame>
      <p:graphicFrame>
        <p:nvGraphicFramePr>
          <p:cNvPr id="7180" name="Object 7180"/>
          <p:cNvGraphicFramePr>
            <a:graphicFrameLocks noChangeAspect="1"/>
          </p:cNvGraphicFramePr>
          <p:nvPr/>
        </p:nvGraphicFramePr>
        <p:xfrm>
          <a:off x="4432300" y="4221163"/>
          <a:ext cx="163513" cy="198437"/>
        </p:xfrm>
        <a:graphic>
          <a:graphicData uri="http://schemas.openxmlformats.org/presentationml/2006/ole">
            <p:oleObj spid="_x0000_s7231" name="Equation" r:id="rId5" imgW="114151" imgH="164885" progId="Equation.3">
              <p:embed/>
            </p:oleObj>
          </a:graphicData>
        </a:graphic>
      </p:graphicFrame>
      <p:graphicFrame>
        <p:nvGraphicFramePr>
          <p:cNvPr id="7181" name="Object 33795"/>
          <p:cNvGraphicFramePr>
            <a:graphicFrameLocks noChangeAspect="1"/>
          </p:cNvGraphicFramePr>
          <p:nvPr/>
        </p:nvGraphicFramePr>
        <p:xfrm>
          <a:off x="5788025" y="4797425"/>
          <a:ext cx="296863" cy="398463"/>
        </p:xfrm>
        <a:graphic>
          <a:graphicData uri="http://schemas.openxmlformats.org/presentationml/2006/ole">
            <p:oleObj spid="_x0000_s7232" name="Equation" r:id="rId6" imgW="126835" imgH="202936" progId="Equation.3">
              <p:embed/>
            </p:oleObj>
          </a:graphicData>
        </a:graphic>
      </p:graphicFrame>
      <p:cxnSp>
        <p:nvCxnSpPr>
          <p:cNvPr id="33803" name="Straight Arrow Connector 33802"/>
          <p:cNvCxnSpPr/>
          <p:nvPr/>
        </p:nvCxnSpPr>
        <p:spPr>
          <a:xfrm flipV="1">
            <a:off x="2483768" y="5445224"/>
            <a:ext cx="4032448" cy="108012"/>
          </a:xfrm>
          <a:prstGeom prst="straightConnector1">
            <a:avLst/>
          </a:prstGeom>
          <a:ln w="38100">
            <a:solidFill>
              <a:schemeClr val="tx1"/>
            </a:solidFill>
            <a:tailEnd type="arrow"/>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cxnSp>
      <p:cxnSp>
        <p:nvCxnSpPr>
          <p:cNvPr id="33806" name="Straight Arrow Connector 33805"/>
          <p:cNvCxnSpPr/>
          <p:nvPr/>
        </p:nvCxnSpPr>
        <p:spPr>
          <a:xfrm flipV="1">
            <a:off x="4419600" y="4437112"/>
            <a:ext cx="0" cy="360040"/>
          </a:xfrm>
          <a:prstGeom prst="straightConnector1">
            <a:avLst/>
          </a:prstGeom>
          <a:ln>
            <a:solidFill>
              <a:schemeClr val="tx1"/>
            </a:solidFill>
            <a:tailEnd type="arrow"/>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25704" y="4786322"/>
            <a:ext cx="432048" cy="0"/>
          </a:xfrm>
          <a:prstGeom prst="straightConnector1">
            <a:avLst/>
          </a:prstGeom>
          <a:ln>
            <a:solidFill>
              <a:schemeClr val="tx1"/>
            </a:solidFill>
            <a:tailEnd type="arrow"/>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cxnSp>
      <p:sp>
        <p:nvSpPr>
          <p:cNvPr id="33812" name="Rectangle 33811"/>
          <p:cNvSpPr/>
          <p:nvPr/>
        </p:nvSpPr>
        <p:spPr>
          <a:xfrm>
            <a:off x="2304256" y="4077072"/>
            <a:ext cx="4355976" cy="2304256"/>
          </a:xfrm>
          <a:prstGeom prst="rect">
            <a:avLst/>
          </a:prstGeom>
          <a:noFill/>
          <a:ln w="0" cmpd="sng">
            <a:solidFill>
              <a:schemeClr val="tx1">
                <a:alpha val="52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3814" name="Oval 33813"/>
          <p:cNvSpPr/>
          <p:nvPr/>
        </p:nvSpPr>
        <p:spPr>
          <a:xfrm>
            <a:off x="3779912" y="4797152"/>
            <a:ext cx="1440160" cy="1368152"/>
          </a:xfrm>
          <a:prstGeom prst="ellipse">
            <a:avLst/>
          </a:prstGeom>
          <a:noFill/>
          <a:ln w="12700">
            <a:solidFill>
              <a:schemeClr val="tx1"/>
            </a:solidFill>
            <a:prstDash val="lgDash"/>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3816" name="Straight Arrow Connector 33815"/>
          <p:cNvCxnSpPr/>
          <p:nvPr/>
        </p:nvCxnSpPr>
        <p:spPr>
          <a:xfrm>
            <a:off x="4071934" y="4929198"/>
            <a:ext cx="1080120" cy="0"/>
          </a:xfrm>
          <a:prstGeom prst="straightConnector1">
            <a:avLst/>
          </a:prstGeom>
          <a:ln>
            <a:solidFill>
              <a:schemeClr val="tx1"/>
            </a:solidFill>
            <a:tailEnd type="arrow"/>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7188" name="Object 33816"/>
          <p:cNvGraphicFramePr>
            <a:graphicFrameLocks noChangeAspect="1"/>
          </p:cNvGraphicFramePr>
          <p:nvPr/>
        </p:nvGraphicFramePr>
        <p:xfrm>
          <a:off x="4902200" y="4886325"/>
          <a:ext cx="355600" cy="398463"/>
        </p:xfrm>
        <a:graphic>
          <a:graphicData uri="http://schemas.openxmlformats.org/presentationml/2006/ole">
            <p:oleObj spid="_x0000_s7233" name="Equation" r:id="rId7" imgW="152268" imgH="203024" progId="Equation.3">
              <p:embed/>
            </p:oleObj>
          </a:graphicData>
        </a:graphic>
      </p:graphicFrame>
      <p:sp>
        <p:nvSpPr>
          <p:cNvPr id="2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23"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24"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1555750" y="2509838"/>
            <a:ext cx="1497013" cy="3603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Theoretical </a:t>
            </a:r>
            <a:endParaRPr lang="es-ES_tradnl" sz="2400" b="1" baseline="30000" dirty="0">
              <a:solidFill>
                <a:schemeClr val="bg1"/>
              </a:solidFill>
              <a:latin typeface="+mj-lt"/>
            </a:endParaRPr>
          </a:p>
        </p:txBody>
      </p:sp>
      <p:sp>
        <p:nvSpPr>
          <p:cNvPr id="33813" name="11 CuadroTexto"/>
          <p:cNvSpPr txBox="1">
            <a:spLocks noChangeArrowheads="1"/>
          </p:cNvSpPr>
          <p:nvPr/>
        </p:nvSpPr>
        <p:spPr bwMode="auto">
          <a:xfrm>
            <a:off x="1403350" y="2349500"/>
            <a:ext cx="6337300" cy="1169551"/>
          </a:xfrm>
          <a:prstGeom prst="rect">
            <a:avLst/>
          </a:prstGeom>
          <a:noFill/>
          <a:ln w="9525">
            <a:noFill/>
            <a:miter lim="800000"/>
            <a:headEnd/>
            <a:tailEnd/>
          </a:ln>
        </p:spPr>
        <p:txBody>
          <a:bodyPr>
            <a:spAutoFit/>
          </a:bodyPr>
          <a:lstStyle/>
          <a:p>
            <a:pPr algn="just">
              <a:defRPr/>
            </a:pPr>
            <a:r>
              <a:rPr lang="en-US" sz="1400" dirty="0">
                <a:latin typeface="+mj-lt"/>
                <a:cs typeface="+mn-cs"/>
              </a:rPr>
              <a:t>Now, to determine a specific direction for a </a:t>
            </a:r>
            <a:r>
              <a:rPr lang="en-US" sz="1400" dirty="0" smtClean="0">
                <a:latin typeface="+mj-lt"/>
                <a:cs typeface="+mn-cs"/>
              </a:rPr>
              <a:t>measure of magnetic </a:t>
            </a:r>
            <a:r>
              <a:rPr lang="en-US" sz="1400" dirty="0">
                <a:latin typeface="+mj-lt"/>
                <a:cs typeface="+mn-cs"/>
              </a:rPr>
              <a:t>field intensity </a:t>
            </a:r>
            <a:r>
              <a:rPr lang="en-US" sz="1400" dirty="0" smtClean="0">
                <a:latin typeface="+mj-lt"/>
                <a:cs typeface="+mn-cs"/>
              </a:rPr>
              <a:t>from </a:t>
            </a:r>
            <a:r>
              <a:rPr lang="en-US" sz="1400" dirty="0">
                <a:latin typeface="+mj-lt"/>
                <a:cs typeface="+mn-cs"/>
              </a:rPr>
              <a:t>a certain point </a:t>
            </a:r>
            <a:r>
              <a:rPr lang="en-US" sz="1400" dirty="0" smtClean="0">
                <a:latin typeface="+mj-lt"/>
                <a:cs typeface="+mn-cs"/>
              </a:rPr>
              <a:t>“P”, </a:t>
            </a:r>
            <a:r>
              <a:rPr lang="en-US" sz="1400" dirty="0">
                <a:latin typeface="+mj-lt"/>
                <a:cs typeface="+mn-cs"/>
              </a:rPr>
              <a:t>the perpendicular plane </a:t>
            </a:r>
            <a:r>
              <a:rPr lang="en-US" sz="1400" dirty="0" smtClean="0">
                <a:latin typeface="+mj-lt"/>
                <a:cs typeface="+mn-cs"/>
              </a:rPr>
              <a:t>of </a:t>
            </a:r>
            <a:r>
              <a:rPr lang="en-US" sz="1400" dirty="0">
                <a:latin typeface="+mj-lt"/>
                <a:cs typeface="+mn-cs"/>
              </a:rPr>
              <a:t>this </a:t>
            </a:r>
            <a:r>
              <a:rPr lang="en-US" sz="1400" dirty="0" smtClean="0">
                <a:latin typeface="+mj-lt"/>
                <a:cs typeface="+mn-cs"/>
              </a:rPr>
              <a:t>direction - containing both </a:t>
            </a:r>
            <a:r>
              <a:rPr lang="en-US" sz="1400" dirty="0">
                <a:latin typeface="+mj-lt"/>
                <a:cs typeface="+mn-cs"/>
              </a:rPr>
              <a:t>current and relative position between current and measuring area directions is used. Thus, a generalization for magnetic intensity in space is made, as the amount of field lines that perpendicularly cross a certain amount of surface.</a:t>
            </a:r>
            <a:endParaRPr lang="en-US" sz="1400" dirty="0">
              <a:latin typeface="Calibri" pitchFamily="34" charset="0"/>
              <a:cs typeface="+mn-cs"/>
            </a:endParaRPr>
          </a:p>
        </p:txBody>
      </p:sp>
      <p:sp>
        <p:nvSpPr>
          <p:cNvPr id="819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198"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199"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8201" name="Object 11"/>
          <p:cNvGraphicFramePr>
            <a:graphicFrameLocks noChangeAspect="1"/>
          </p:cNvGraphicFramePr>
          <p:nvPr/>
        </p:nvGraphicFramePr>
        <p:xfrm>
          <a:off x="4787900" y="5157788"/>
          <a:ext cx="203200" cy="358775"/>
        </p:xfrm>
        <a:graphic>
          <a:graphicData uri="http://schemas.openxmlformats.org/presentationml/2006/ole">
            <p:oleObj spid="_x0000_s8272" name="Equation" r:id="rId3" imgW="101512" imgH="215713" progId="Equation.3">
              <p:embed/>
            </p:oleObj>
          </a:graphicData>
        </a:graphic>
      </p:graphicFrame>
      <p:cxnSp>
        <p:nvCxnSpPr>
          <p:cNvPr id="14" name="Straight Arrow Connector 13"/>
          <p:cNvCxnSpPr/>
          <p:nvPr/>
        </p:nvCxnSpPr>
        <p:spPr>
          <a:xfrm flipV="1">
            <a:off x="4643438" y="4797152"/>
            <a:ext cx="0" cy="360040"/>
          </a:xfrm>
          <a:prstGeom prst="straightConnector1">
            <a:avLst/>
          </a:prstGeom>
          <a:ln>
            <a:solidFill>
              <a:schemeClr val="tx1"/>
            </a:solidFill>
            <a:tailEnd type="arrow"/>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9992" y="5214950"/>
            <a:ext cx="432048" cy="0"/>
          </a:xfrm>
          <a:prstGeom prst="straightConnector1">
            <a:avLst/>
          </a:prstGeom>
          <a:ln>
            <a:solidFill>
              <a:schemeClr val="tx1"/>
            </a:solidFill>
            <a:tailEnd type="arrow"/>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15816" y="4077072"/>
            <a:ext cx="3744415" cy="2160240"/>
          </a:xfrm>
          <a:prstGeom prst="rect">
            <a:avLst/>
          </a:prstGeom>
          <a:noFill/>
          <a:ln w="0" cmpd="sng">
            <a:solidFill>
              <a:schemeClr val="tx1">
                <a:alpha val="32000"/>
              </a:schemeClr>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8" name="Straight Arrow Connector 17"/>
          <p:cNvCxnSpPr/>
          <p:nvPr/>
        </p:nvCxnSpPr>
        <p:spPr>
          <a:xfrm flipH="1">
            <a:off x="3708400" y="5157788"/>
            <a:ext cx="935038"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07" name="Object 18"/>
          <p:cNvGraphicFramePr>
            <a:graphicFrameLocks noChangeAspect="1"/>
          </p:cNvGraphicFramePr>
          <p:nvPr/>
        </p:nvGraphicFramePr>
        <p:xfrm>
          <a:off x="3352800" y="4975225"/>
          <a:ext cx="355600" cy="398463"/>
        </p:xfrm>
        <a:graphic>
          <a:graphicData uri="http://schemas.openxmlformats.org/presentationml/2006/ole">
            <p:oleObj spid="_x0000_s8273" name="Equation" r:id="rId4" imgW="152268" imgH="203024" progId="Equation.3">
              <p:embed/>
            </p:oleObj>
          </a:graphicData>
        </a:graphic>
      </p:graphicFrame>
      <p:sp>
        <p:nvSpPr>
          <p:cNvPr id="20" name="Rectangle 19"/>
          <p:cNvSpPr/>
          <p:nvPr/>
        </p:nvSpPr>
        <p:spPr>
          <a:xfrm>
            <a:off x="4139952" y="4797152"/>
            <a:ext cx="1145282" cy="648072"/>
          </a:xfrm>
          <a:prstGeom prst="rect">
            <a:avLst/>
          </a:prstGeom>
          <a:noFill/>
          <a:ln w="25400">
            <a:solidFill>
              <a:schemeClr val="tx1"/>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1" name="Straight Connector 30"/>
          <p:cNvCxnSpPr/>
          <p:nvPr/>
        </p:nvCxnSpPr>
        <p:spPr>
          <a:xfrm>
            <a:off x="4427538" y="3933825"/>
            <a:ext cx="0" cy="2016125"/>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03800" y="4292600"/>
            <a:ext cx="0" cy="2016125"/>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95738" y="4976813"/>
            <a:ext cx="1624012" cy="1116012"/>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24300" y="4257675"/>
            <a:ext cx="1695450" cy="1116013"/>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240088" y="4076700"/>
            <a:ext cx="936625"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792538" y="4437063"/>
            <a:ext cx="935037"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349750" y="4814888"/>
            <a:ext cx="935038"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378325" y="5535613"/>
            <a:ext cx="935038"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240088" y="4814888"/>
            <a:ext cx="936625"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383088" y="6210300"/>
            <a:ext cx="936625"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792538" y="5805488"/>
            <a:ext cx="935037"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240088" y="5445125"/>
            <a:ext cx="936625" cy="0"/>
          </a:xfrm>
          <a:prstGeom prst="straightConnector1">
            <a:avLst/>
          </a:prstGeom>
          <a:ln w="0" cmpd="sng">
            <a:solidFill>
              <a:schemeClr val="tx1">
                <a:alpha val="32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09285" y="4433223"/>
            <a:ext cx="1008211" cy="584448"/>
          </a:xfrm>
          <a:prstGeom prst="rect">
            <a:avLst/>
          </a:prstGeom>
          <a:noFill/>
          <a:ln w="0" cmpd="sng">
            <a:solidFill>
              <a:schemeClr val="tx1">
                <a:alpha val="32000"/>
              </a:schemeClr>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8222" name="Object 7198"/>
          <p:cNvGraphicFramePr>
            <a:graphicFrameLocks noChangeAspect="1"/>
          </p:cNvGraphicFramePr>
          <p:nvPr/>
        </p:nvGraphicFramePr>
        <p:xfrm>
          <a:off x="7169150" y="4545013"/>
          <a:ext cx="355600" cy="323850"/>
        </p:xfrm>
        <a:graphic>
          <a:graphicData uri="http://schemas.openxmlformats.org/presentationml/2006/ole">
            <p:oleObj spid="_x0000_s8274" name="Equation" r:id="rId5" imgW="152268" imgH="164957" progId="Equation.3">
              <p:embed/>
            </p:oleObj>
          </a:graphicData>
        </a:graphic>
      </p:graphicFrame>
      <p:cxnSp>
        <p:nvCxnSpPr>
          <p:cNvPr id="80" name="Straight Connector 79"/>
          <p:cNvCxnSpPr/>
          <p:nvPr/>
        </p:nvCxnSpPr>
        <p:spPr>
          <a:xfrm>
            <a:off x="3943350" y="3632200"/>
            <a:ext cx="3128980" cy="654056"/>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995738" y="4873625"/>
            <a:ext cx="3063875" cy="787400"/>
          </a:xfrm>
          <a:prstGeom prst="line">
            <a:avLst/>
          </a:prstGeom>
          <a:ln w="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619750" y="5121275"/>
            <a:ext cx="1905000" cy="1620838"/>
          </a:xfrm>
          <a:prstGeom prst="line">
            <a:avLst/>
          </a:prstGeom>
          <a:ln w="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602288" y="4572008"/>
            <a:ext cx="1898670" cy="96830"/>
          </a:xfrm>
          <a:prstGeom prst="line">
            <a:avLst/>
          </a:prstGeom>
          <a:ln w="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051050" y="5445125"/>
            <a:ext cx="677863"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2051050" y="4797425"/>
            <a:ext cx="0" cy="642938"/>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1692275" y="5457825"/>
            <a:ext cx="358775" cy="34766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30" name="Object 63"/>
          <p:cNvGraphicFramePr>
            <a:graphicFrameLocks noChangeAspect="1"/>
          </p:cNvGraphicFramePr>
          <p:nvPr/>
        </p:nvGraphicFramePr>
        <p:xfrm>
          <a:off x="1947863" y="5445125"/>
          <a:ext cx="355600" cy="323850"/>
        </p:xfrm>
        <a:graphic>
          <a:graphicData uri="http://schemas.openxmlformats.org/presentationml/2006/ole">
            <p:oleObj spid="_x0000_s8275" name="Equation" r:id="rId6" imgW="152268" imgH="164957" progId="Equation.3">
              <p:embed/>
            </p:oleObj>
          </a:graphicData>
        </a:graphic>
      </p:graphicFrame>
      <p:graphicFrame>
        <p:nvGraphicFramePr>
          <p:cNvPr id="8231" name="Object 11"/>
          <p:cNvGraphicFramePr>
            <a:graphicFrameLocks noChangeAspect="1"/>
          </p:cNvGraphicFramePr>
          <p:nvPr/>
        </p:nvGraphicFramePr>
        <p:xfrm>
          <a:off x="4572000" y="4429132"/>
          <a:ext cx="228600" cy="273050"/>
        </p:xfrm>
        <a:graphic>
          <a:graphicData uri="http://schemas.openxmlformats.org/presentationml/2006/ole">
            <p:oleObj spid="_x0000_s8276" name="Ecuación" r:id="rId7" imgW="114151" imgH="164885" progId="Equation.3">
              <p:embed/>
            </p:oleObj>
          </a:graphicData>
        </a:graphic>
      </p:graphicFrame>
      <p:sp>
        <p:nvSpPr>
          <p:cNvPr id="42"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43"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44"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6" name="11 CuadroTexto"/>
          <p:cNvSpPr txBox="1">
            <a:spLocks noChangeArrowheads="1"/>
          </p:cNvSpPr>
          <p:nvPr/>
        </p:nvSpPr>
        <p:spPr bwMode="auto">
          <a:xfrm>
            <a:off x="1403350" y="2565400"/>
            <a:ext cx="6337300" cy="738188"/>
          </a:xfrm>
          <a:prstGeom prst="rect">
            <a:avLst/>
          </a:prstGeom>
          <a:noFill/>
          <a:ln w="9525">
            <a:noFill/>
            <a:miter lim="800000"/>
            <a:headEnd/>
            <a:tailEnd/>
          </a:ln>
        </p:spPr>
        <p:txBody>
          <a:bodyPr>
            <a:spAutoFit/>
          </a:bodyPr>
          <a:lstStyle/>
          <a:p>
            <a:pPr algn="just">
              <a:defRPr/>
            </a:pPr>
            <a:r>
              <a:rPr lang="en-US" sz="1400" dirty="0">
                <a:latin typeface="+mj-lt"/>
                <a:cs typeface="+mn-cs"/>
              </a:rPr>
              <a:t>This generalization allows us to interpret measures of magnetic field intensity as a flux density per unit of area, showing the amount and direction of magnetic lines in space that cross a certain oriented surface.</a:t>
            </a:r>
            <a:endParaRPr lang="en-US" sz="1200" dirty="0">
              <a:latin typeface="+mj-lt"/>
              <a:cs typeface="+mn-cs"/>
            </a:endParaRPr>
          </a:p>
        </p:txBody>
      </p:sp>
      <p:sp>
        <p:nvSpPr>
          <p:cNvPr id="922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1"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9222"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3"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4" name="Object 25"/>
          <p:cNvGraphicFramePr>
            <a:graphicFrameLocks noChangeAspect="1"/>
          </p:cNvGraphicFramePr>
          <p:nvPr/>
        </p:nvGraphicFramePr>
        <p:xfrm>
          <a:off x="3611563" y="3440113"/>
          <a:ext cx="2001837" cy="636587"/>
        </p:xfrm>
        <a:graphic>
          <a:graphicData uri="http://schemas.openxmlformats.org/presentationml/2006/ole">
            <p:oleObj spid="_x0000_s9284" name="Equation" r:id="rId3" imgW="634725" imgH="203112" progId="Equation.3">
              <p:embed/>
            </p:oleObj>
          </a:graphicData>
        </a:graphic>
      </p:graphicFrame>
      <p:sp>
        <p:nvSpPr>
          <p:cNvPr id="160" name="Text Box 11"/>
          <p:cNvSpPr txBox="1">
            <a:spLocks noChangeArrowheads="1"/>
          </p:cNvSpPr>
          <p:nvPr/>
        </p:nvSpPr>
        <p:spPr bwMode="auto">
          <a:xfrm>
            <a:off x="2108200" y="3644900"/>
            <a:ext cx="879475" cy="241300"/>
          </a:xfrm>
          <a:prstGeom prst="rect">
            <a:avLst/>
          </a:prstGeom>
          <a:noFill/>
          <a:ln w="9525">
            <a:noFill/>
            <a:miter lim="800000"/>
            <a:headEnd/>
            <a:tailEnd/>
          </a:ln>
        </p:spPr>
        <p:txBody>
          <a:bodyPr/>
          <a:lstStyle/>
          <a:p>
            <a:pPr algn="ctr">
              <a:defRPr/>
            </a:pPr>
            <a:r>
              <a:rPr lang="en-US" sz="1200" dirty="0">
                <a:latin typeface="+mj-lt"/>
                <a:cs typeface="+mn-cs"/>
              </a:rPr>
              <a:t>Magnetic </a:t>
            </a:r>
            <a:r>
              <a:rPr lang="en-US" sz="1200" dirty="0" smtClean="0">
                <a:latin typeface="+mj-lt"/>
                <a:cs typeface="+mn-cs"/>
              </a:rPr>
              <a:t>flux</a:t>
            </a:r>
            <a:endParaRPr lang="es-CL" sz="1200" dirty="0">
              <a:latin typeface="+mj-lt"/>
              <a:cs typeface="+mn-cs"/>
            </a:endParaRPr>
          </a:p>
        </p:txBody>
      </p:sp>
      <p:sp>
        <p:nvSpPr>
          <p:cNvPr id="9226" name="Line 12"/>
          <p:cNvSpPr>
            <a:spLocks noChangeShapeType="1"/>
          </p:cNvSpPr>
          <p:nvPr/>
        </p:nvSpPr>
        <p:spPr bwMode="auto">
          <a:xfrm flipV="1">
            <a:off x="2965450" y="3860800"/>
            <a:ext cx="527050" cy="0"/>
          </a:xfrm>
          <a:prstGeom prst="line">
            <a:avLst/>
          </a:prstGeom>
          <a:noFill/>
          <a:ln w="9525">
            <a:solidFill>
              <a:srgbClr val="000000"/>
            </a:solidFill>
            <a:round/>
            <a:headEnd/>
            <a:tailEnd type="triangle" w="med" len="med"/>
          </a:ln>
        </p:spPr>
        <p:txBody>
          <a:bodyPr/>
          <a:lstStyle/>
          <a:p>
            <a:endParaRPr lang="es-CL"/>
          </a:p>
        </p:txBody>
      </p:sp>
      <p:sp>
        <p:nvSpPr>
          <p:cNvPr id="9227" name="Line 12"/>
          <p:cNvSpPr>
            <a:spLocks noChangeShapeType="1"/>
          </p:cNvSpPr>
          <p:nvPr/>
        </p:nvSpPr>
        <p:spPr bwMode="auto">
          <a:xfrm flipH="1">
            <a:off x="5724525" y="3573463"/>
            <a:ext cx="576263" cy="215900"/>
          </a:xfrm>
          <a:prstGeom prst="line">
            <a:avLst/>
          </a:prstGeom>
          <a:noFill/>
          <a:ln w="9525">
            <a:solidFill>
              <a:srgbClr val="000000"/>
            </a:solidFill>
            <a:round/>
            <a:headEnd/>
            <a:tailEnd type="triangle" w="med" len="med"/>
          </a:ln>
        </p:spPr>
        <p:txBody>
          <a:bodyPr/>
          <a:lstStyle/>
          <a:p>
            <a:endParaRPr lang="es-CL"/>
          </a:p>
        </p:txBody>
      </p:sp>
      <p:sp>
        <p:nvSpPr>
          <p:cNvPr id="163" name="Text Box 11"/>
          <p:cNvSpPr txBox="1">
            <a:spLocks noChangeArrowheads="1"/>
          </p:cNvSpPr>
          <p:nvPr/>
        </p:nvSpPr>
        <p:spPr bwMode="auto">
          <a:xfrm>
            <a:off x="6213475" y="3378200"/>
            <a:ext cx="879475" cy="482600"/>
          </a:xfrm>
          <a:prstGeom prst="rect">
            <a:avLst/>
          </a:prstGeom>
          <a:noFill/>
          <a:ln w="9525">
            <a:noFill/>
            <a:miter lim="800000"/>
            <a:headEnd/>
            <a:tailEnd/>
          </a:ln>
        </p:spPr>
        <p:txBody>
          <a:bodyPr/>
          <a:lstStyle/>
          <a:p>
            <a:pPr algn="ctr">
              <a:defRPr/>
            </a:pPr>
            <a:r>
              <a:rPr lang="en-US" sz="1200" dirty="0">
                <a:latin typeface="+mj-lt"/>
                <a:cs typeface="+mn-cs"/>
              </a:rPr>
              <a:t>Surface unit</a:t>
            </a:r>
            <a:endParaRPr lang="es-CL" sz="1200" dirty="0">
              <a:latin typeface="+mj-lt"/>
              <a:cs typeface="+mn-cs"/>
            </a:endParaRPr>
          </a:p>
        </p:txBody>
      </p:sp>
      <p:cxnSp>
        <p:nvCxnSpPr>
          <p:cNvPr id="35856" name="Straight Arrow Connector 35855"/>
          <p:cNvCxnSpPr/>
          <p:nvPr/>
        </p:nvCxnSpPr>
        <p:spPr>
          <a:xfrm>
            <a:off x="1258888" y="4530725"/>
            <a:ext cx="66976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1258888" y="4835525"/>
            <a:ext cx="66976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1258888" y="5140325"/>
            <a:ext cx="66976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1258888" y="5445125"/>
            <a:ext cx="66976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902" name="Rectangle 35901"/>
          <p:cNvSpPr/>
          <p:nvPr/>
        </p:nvSpPr>
        <p:spPr>
          <a:xfrm>
            <a:off x="2195736" y="4581128"/>
            <a:ext cx="936104" cy="825624"/>
          </a:xfrm>
          <a:prstGeom prst="rect">
            <a:avLst/>
          </a:prstGeom>
          <a:solidFill>
            <a:schemeClr val="tx1">
              <a:alpha val="10000"/>
            </a:schemeClr>
          </a:solidFill>
          <a:ln w="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3" name="Rectangle 382"/>
          <p:cNvSpPr/>
          <p:nvPr/>
        </p:nvSpPr>
        <p:spPr>
          <a:xfrm>
            <a:off x="3995936" y="4581128"/>
            <a:ext cx="936104" cy="825624"/>
          </a:xfrm>
          <a:prstGeom prst="rect">
            <a:avLst/>
          </a:prstGeom>
          <a:solidFill>
            <a:schemeClr val="tx1">
              <a:alpha val="10000"/>
            </a:schemeClr>
          </a:solidFill>
          <a:ln w="0">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4" name="Rectangle 383"/>
          <p:cNvSpPr/>
          <p:nvPr/>
        </p:nvSpPr>
        <p:spPr>
          <a:xfrm>
            <a:off x="5758954" y="4547592"/>
            <a:ext cx="936104" cy="825624"/>
          </a:xfrm>
          <a:prstGeom prst="rect">
            <a:avLst/>
          </a:prstGeom>
          <a:solidFill>
            <a:schemeClr val="tx1">
              <a:alpha val="10000"/>
            </a:schemeClr>
          </a:solidFill>
          <a:ln w="0">
            <a:solidFill>
              <a:schemeClr val="tx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89" name="Straight Arrow Connector 388"/>
          <p:cNvCxnSpPr/>
          <p:nvPr/>
        </p:nvCxnSpPr>
        <p:spPr>
          <a:xfrm flipV="1">
            <a:off x="4500563" y="4460875"/>
            <a:ext cx="0" cy="55245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38" name="Object 389"/>
          <p:cNvGraphicFramePr>
            <a:graphicFrameLocks noChangeAspect="1"/>
          </p:cNvGraphicFramePr>
          <p:nvPr/>
        </p:nvGraphicFramePr>
        <p:xfrm>
          <a:off x="7019925" y="4819662"/>
          <a:ext cx="288925" cy="323850"/>
        </p:xfrm>
        <a:graphic>
          <a:graphicData uri="http://schemas.openxmlformats.org/presentationml/2006/ole">
            <p:oleObj spid="_x0000_s9285" name="Equation" r:id="rId4" imgW="152268" imgH="203024" progId="Equation.3">
              <p:embed/>
            </p:oleObj>
          </a:graphicData>
        </a:graphic>
      </p:graphicFrame>
      <p:cxnSp>
        <p:nvCxnSpPr>
          <p:cNvPr id="392" name="Straight Arrow Connector 391"/>
          <p:cNvCxnSpPr/>
          <p:nvPr/>
        </p:nvCxnSpPr>
        <p:spPr>
          <a:xfrm flipH="1" flipV="1">
            <a:off x="2108200" y="4737100"/>
            <a:ext cx="555625" cy="27622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flipV="1">
            <a:off x="6227763" y="4875213"/>
            <a:ext cx="466725" cy="13811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41" name="Object 357"/>
          <p:cNvGraphicFramePr>
            <a:graphicFrameLocks noChangeAspect="1"/>
          </p:cNvGraphicFramePr>
          <p:nvPr/>
        </p:nvGraphicFramePr>
        <p:xfrm>
          <a:off x="2284413" y="5661025"/>
          <a:ext cx="703262" cy="317500"/>
        </p:xfrm>
        <a:graphic>
          <a:graphicData uri="http://schemas.openxmlformats.org/presentationml/2006/ole">
            <p:oleObj spid="_x0000_s9286" name="Equation" r:id="rId5" imgW="393359" imgH="177646" progId="Equation.3">
              <p:embed/>
            </p:oleObj>
          </a:graphicData>
        </a:graphic>
      </p:graphicFrame>
      <p:graphicFrame>
        <p:nvGraphicFramePr>
          <p:cNvPr id="9242" name="Object 358"/>
          <p:cNvGraphicFramePr>
            <a:graphicFrameLocks noChangeAspect="1"/>
          </p:cNvGraphicFramePr>
          <p:nvPr/>
        </p:nvGraphicFramePr>
        <p:xfrm>
          <a:off x="4148138" y="5632450"/>
          <a:ext cx="703262" cy="317500"/>
        </p:xfrm>
        <a:graphic>
          <a:graphicData uri="http://schemas.openxmlformats.org/presentationml/2006/ole">
            <p:oleObj spid="_x0000_s9287" name="Equation" r:id="rId6" imgW="393359" imgH="177646" progId="Equation.3">
              <p:embed/>
            </p:oleObj>
          </a:graphicData>
        </a:graphic>
      </p:graphicFrame>
      <p:graphicFrame>
        <p:nvGraphicFramePr>
          <p:cNvPr id="9243" name="Object 359"/>
          <p:cNvGraphicFramePr>
            <a:graphicFrameLocks noChangeAspect="1"/>
          </p:cNvGraphicFramePr>
          <p:nvPr/>
        </p:nvGraphicFramePr>
        <p:xfrm>
          <a:off x="5876925" y="5661025"/>
          <a:ext cx="703263" cy="317500"/>
        </p:xfrm>
        <a:graphic>
          <a:graphicData uri="http://schemas.openxmlformats.org/presentationml/2006/ole">
            <p:oleObj spid="_x0000_s9288" name="Equation" r:id="rId7" imgW="393359" imgH="177646" progId="Equation.3">
              <p:embed/>
            </p:oleObj>
          </a:graphicData>
        </a:graphic>
      </p:graphicFrame>
      <p:sp>
        <p:nvSpPr>
          <p:cNvPr id="29"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30"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31"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3 CuadroTexto"/>
          <p:cNvSpPr txBox="1">
            <a:spLocks noChangeArrowheads="1"/>
          </p:cNvSpPr>
          <p:nvPr/>
        </p:nvSpPr>
        <p:spPr bwMode="auto">
          <a:xfrm>
            <a:off x="1623739" y="2708275"/>
            <a:ext cx="6192838" cy="584200"/>
          </a:xfrm>
          <a:prstGeom prst="rect">
            <a:avLst/>
          </a:prstGeom>
          <a:noFill/>
          <a:ln w="9525">
            <a:noFill/>
            <a:miter lim="800000"/>
            <a:headEnd/>
            <a:tailEnd/>
          </a:ln>
        </p:spPr>
        <p:txBody>
          <a:bodyPr>
            <a:spAutoFit/>
          </a:bodyPr>
          <a:lstStyle/>
          <a:p>
            <a:pPr algn="just"/>
            <a:r>
              <a:rPr lang="en-US" sz="2400" b="1" baseline="30000">
                <a:solidFill>
                  <a:srgbClr val="45B491"/>
                </a:solidFill>
                <a:latin typeface="Calibri" pitchFamily="34" charset="0"/>
              </a:rPr>
              <a:t>Now students are encouraged to raise a hypothesis which must be tested with an experiment.</a:t>
            </a:r>
          </a:p>
        </p:txBody>
      </p:sp>
      <p:pic>
        <p:nvPicPr>
          <p:cNvPr id="10244" name="14 Imagen"/>
          <p:cNvPicPr>
            <a:picLocks noChangeAspect="1"/>
          </p:cNvPicPr>
          <p:nvPr/>
        </p:nvPicPr>
        <p:blipFill>
          <a:blip r:embed="rId2" cstate="print"/>
          <a:srcRect/>
          <a:stretch>
            <a:fillRect/>
          </a:stretch>
        </p:blipFill>
        <p:spPr bwMode="auto">
          <a:xfrm>
            <a:off x="1545953" y="3498850"/>
            <a:ext cx="6267450" cy="866254"/>
          </a:xfrm>
          <a:prstGeom prst="rect">
            <a:avLst/>
          </a:prstGeom>
          <a:noFill/>
          <a:ln w="9525">
            <a:noFill/>
            <a:miter lim="800000"/>
            <a:headEnd/>
            <a:tailEnd/>
          </a:ln>
        </p:spPr>
      </p:pic>
      <p:pic>
        <p:nvPicPr>
          <p:cNvPr id="10245" name="15 Imagen"/>
          <p:cNvPicPr>
            <a:picLocks noChangeAspect="1"/>
          </p:cNvPicPr>
          <p:nvPr/>
        </p:nvPicPr>
        <p:blipFill>
          <a:blip r:embed="rId3" cstate="print"/>
          <a:srcRect/>
          <a:stretch>
            <a:fillRect/>
          </a:stretch>
        </p:blipFill>
        <p:spPr bwMode="auto">
          <a:xfrm>
            <a:off x="1331640" y="3357563"/>
            <a:ext cx="428625" cy="438150"/>
          </a:xfrm>
          <a:prstGeom prst="rect">
            <a:avLst/>
          </a:prstGeom>
          <a:noFill/>
          <a:ln w="9525">
            <a:noFill/>
            <a:miter lim="800000"/>
            <a:headEnd/>
            <a:tailEnd/>
          </a:ln>
        </p:spPr>
      </p:pic>
      <p:sp>
        <p:nvSpPr>
          <p:cNvPr id="14" name="13 Rectángulo redondeado"/>
          <p:cNvSpPr/>
          <p:nvPr/>
        </p:nvSpPr>
        <p:spPr>
          <a:xfrm>
            <a:off x="1545952" y="2563813"/>
            <a:ext cx="6267450" cy="647700"/>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15" name="16 CuadroTexto"/>
          <p:cNvSpPr txBox="1">
            <a:spLocks noChangeArrowheads="1"/>
          </p:cNvSpPr>
          <p:nvPr/>
        </p:nvSpPr>
        <p:spPr bwMode="auto">
          <a:xfrm>
            <a:off x="1691680" y="3553321"/>
            <a:ext cx="5976664" cy="739775"/>
          </a:xfrm>
          <a:prstGeom prst="rect">
            <a:avLst/>
          </a:prstGeom>
          <a:noFill/>
          <a:ln w="9525">
            <a:noFill/>
            <a:miter lim="800000"/>
            <a:headEnd/>
            <a:tailEnd/>
          </a:ln>
        </p:spPr>
        <p:txBody>
          <a:bodyPr wrap="square">
            <a:spAutoFit/>
          </a:bodyPr>
          <a:lstStyle/>
          <a:p>
            <a:pPr algn="just">
              <a:defRPr/>
            </a:pPr>
            <a:r>
              <a:rPr lang="en-US" sz="1400" dirty="0">
                <a:latin typeface="+mj-lt"/>
                <a:cs typeface="+mn-cs"/>
              </a:rPr>
              <a:t>If a magnetic sensor is used to measure intensity along the interior and exterior of an electrified coil, </a:t>
            </a:r>
            <a:r>
              <a:rPr lang="en-US" sz="1400" dirty="0" smtClean="0">
                <a:latin typeface="+mj-lt"/>
                <a:cs typeface="+mn-cs"/>
              </a:rPr>
              <a:t>how </a:t>
            </a:r>
            <a:r>
              <a:rPr lang="en-US" sz="1400" dirty="0">
                <a:latin typeface="+mj-lt"/>
                <a:cs typeface="+mn-cs"/>
              </a:rPr>
              <a:t>similar would the results be? How will the field lines behave near the coil’s edges?</a:t>
            </a:r>
            <a:endParaRPr lang="es-CL" sz="1400" dirty="0">
              <a:latin typeface="+mj-lt"/>
              <a:cs typeface="+mn-cs"/>
            </a:endParaRPr>
          </a:p>
        </p:txBody>
      </p:sp>
      <p:sp>
        <p:nvSpPr>
          <p:cNvPr id="11" name="2 Subtítulo"/>
          <p:cNvSpPr txBox="1">
            <a:spLocks/>
          </p:cNvSpPr>
          <p:nvPr/>
        </p:nvSpPr>
        <p:spPr bwMode="auto">
          <a:xfrm>
            <a:off x="5652715" y="1104900"/>
            <a:ext cx="2879725" cy="236538"/>
          </a:xfrm>
          <a:prstGeom prst="rect">
            <a:avLst/>
          </a:prstGeom>
          <a:noFill/>
          <a:ln w="9525">
            <a:noFill/>
            <a:miter lim="800000"/>
            <a:headEnd/>
            <a:tailEnd/>
          </a:ln>
        </p:spPr>
        <p:txBody>
          <a:bodyPr/>
          <a:lstStyle/>
          <a:p>
            <a:pPr marL="342900" indent="-342900">
              <a:lnSpc>
                <a:spcPct val="90000"/>
              </a:lnSpc>
              <a:spcBef>
                <a:spcPct val="20000"/>
              </a:spcBef>
            </a:pPr>
            <a:r>
              <a:rPr lang="es-CL" sz="1600" b="1" dirty="0" smtClean="0">
                <a:solidFill>
                  <a:schemeClr val="bg1"/>
                </a:solidFill>
                <a:latin typeface="Calibri" pitchFamily="34" charset="0"/>
              </a:rPr>
              <a:t>Biot-</a:t>
            </a:r>
            <a:r>
              <a:rPr lang="es-CL" sz="1600" b="1" dirty="0" err="1" smtClean="0">
                <a:solidFill>
                  <a:schemeClr val="bg1"/>
                </a:solidFill>
                <a:latin typeface="Calibri" pitchFamily="34" charset="0"/>
              </a:rPr>
              <a:t>Savart</a:t>
            </a:r>
            <a:r>
              <a:rPr lang="es-CL" sz="1600" b="1" dirty="0" smtClean="0">
                <a:solidFill>
                  <a:schemeClr val="bg1"/>
                </a:solidFill>
                <a:latin typeface="Calibri" pitchFamily="34" charset="0"/>
              </a:rPr>
              <a:t> </a:t>
            </a:r>
            <a:r>
              <a:rPr lang="es-CL" sz="1600" b="1" dirty="0" err="1">
                <a:solidFill>
                  <a:schemeClr val="bg1"/>
                </a:solidFill>
                <a:latin typeface="Calibri" pitchFamily="34" charset="0"/>
              </a:rPr>
              <a:t>Law</a:t>
            </a:r>
            <a:endParaRPr lang="es-CL" sz="1600" b="1" dirty="0">
              <a:solidFill>
                <a:schemeClr val="bg1"/>
              </a:solidFill>
              <a:latin typeface="Calibri" pitchFamily="34" charset="0"/>
            </a:endParaRPr>
          </a:p>
        </p:txBody>
      </p:sp>
      <p:sp>
        <p:nvSpPr>
          <p:cNvPr id="12" name="2 Subtítulo"/>
          <p:cNvSpPr txBox="1">
            <a:spLocks/>
          </p:cNvSpPr>
          <p:nvPr/>
        </p:nvSpPr>
        <p:spPr>
          <a:xfrm>
            <a:off x="5657851" y="1863725"/>
            <a:ext cx="3306390"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err="1">
                <a:solidFill>
                  <a:schemeClr val="bg1"/>
                </a:solidFill>
              </a:rPr>
              <a:t>Introduction</a:t>
            </a:r>
            <a:r>
              <a:rPr lang="es-ES_tradnl" sz="2400" b="1" baseline="30000" dirty="0">
                <a:solidFill>
                  <a:schemeClr val="bg1"/>
                </a:solidFill>
              </a:rPr>
              <a:t> and </a:t>
            </a:r>
            <a:r>
              <a:rPr lang="es-ES_tradnl" sz="2400" b="1" baseline="30000" dirty="0" err="1" smtClean="0">
                <a:solidFill>
                  <a:schemeClr val="bg1"/>
                </a:solidFill>
              </a:rPr>
              <a:t>theory</a:t>
            </a:r>
            <a:endParaRPr lang="es-ES_tradnl" sz="2400" b="1" baseline="30000" dirty="0">
              <a:solidFill>
                <a:schemeClr val="bg1"/>
              </a:solidFill>
            </a:endParaRPr>
          </a:p>
        </p:txBody>
      </p:sp>
      <p:sp>
        <p:nvSpPr>
          <p:cNvPr id="13" name="7 CuadroTexto"/>
          <p:cNvSpPr txBox="1">
            <a:spLocks noChangeArrowheads="1"/>
          </p:cNvSpPr>
          <p:nvPr/>
        </p:nvSpPr>
        <p:spPr bwMode="auto">
          <a:xfrm>
            <a:off x="5652715" y="1412875"/>
            <a:ext cx="3311525" cy="400050"/>
          </a:xfrm>
          <a:prstGeom prst="rect">
            <a:avLst/>
          </a:prstGeom>
          <a:noFill/>
          <a:ln w="9525">
            <a:noFill/>
            <a:miter lim="800000"/>
            <a:headEnd/>
            <a:tailEnd/>
          </a:ln>
        </p:spPr>
        <p:txBody>
          <a:bodyPr anchor="b">
            <a:spAutoFit/>
          </a:bodyPr>
          <a:lstStyle/>
          <a:p>
            <a:pPr>
              <a:defRPr/>
            </a:pPr>
            <a:r>
              <a:rPr lang="en-US" sz="1000" dirty="0">
                <a:solidFill>
                  <a:schemeClr val="bg1">
                    <a:lumMod val="50000"/>
                  </a:schemeClr>
                </a:solidFill>
                <a:latin typeface="Arial" charset="0"/>
                <a:cs typeface="+mn-cs"/>
              </a:rPr>
              <a:t>Performing various measures to study the magnetic field intensity variations </a:t>
            </a:r>
            <a:r>
              <a:rPr lang="en-US" sz="1000" dirty="0" smtClean="0">
                <a:solidFill>
                  <a:schemeClr val="bg1">
                    <a:lumMod val="50000"/>
                  </a:schemeClr>
                </a:solidFill>
                <a:latin typeface="Arial" charset="0"/>
                <a:cs typeface="+mn-cs"/>
              </a:rPr>
              <a:t>around an </a:t>
            </a:r>
            <a:r>
              <a:rPr lang="en-US" sz="1000" dirty="0">
                <a:solidFill>
                  <a:schemeClr val="bg1">
                    <a:lumMod val="50000"/>
                  </a:schemeClr>
                </a:solidFill>
                <a:latin typeface="Arial" charset="0"/>
                <a:cs typeface="+mn-cs"/>
              </a:rPr>
              <a:t>inducting coil</a:t>
            </a:r>
            <a:endParaRPr lang="es-CL" sz="10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9739</TotalTime>
  <Words>1608</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Tema de Office</vt:lpstr>
      <vt:lpstr>Equation</vt:lpstr>
      <vt:lpstr>Ecuación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323</cp:revision>
  <dcterms:created xsi:type="dcterms:W3CDTF">2012-09-11T15:34:37Z</dcterms:created>
  <dcterms:modified xsi:type="dcterms:W3CDTF">2014-03-04T20:44:28Z</dcterms:modified>
</cp:coreProperties>
</file>